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9" r:id="rId2"/>
    <p:sldMasterId id="2147483891" r:id="rId3"/>
  </p:sldMasterIdLst>
  <p:notesMasterIdLst>
    <p:notesMasterId r:id="rId34"/>
  </p:notesMasterIdLst>
  <p:sldIdLst>
    <p:sldId id="256" r:id="rId4"/>
    <p:sldId id="2147308470" r:id="rId5"/>
    <p:sldId id="2147308502" r:id="rId6"/>
    <p:sldId id="2147308505" r:id="rId7"/>
    <p:sldId id="2147308506" r:id="rId8"/>
    <p:sldId id="2147308507" r:id="rId9"/>
    <p:sldId id="2147308514" r:id="rId10"/>
    <p:sldId id="2147308508" r:id="rId11"/>
    <p:sldId id="2147308509" r:id="rId12"/>
    <p:sldId id="2147308480" r:id="rId13"/>
    <p:sldId id="2147308516" r:id="rId14"/>
    <p:sldId id="2147308517" r:id="rId15"/>
    <p:sldId id="2147308518" r:id="rId16"/>
    <p:sldId id="2147308498" r:id="rId17"/>
    <p:sldId id="2147308478" r:id="rId18"/>
    <p:sldId id="2147308519" r:id="rId19"/>
    <p:sldId id="2147308520" r:id="rId20"/>
    <p:sldId id="2147308499" r:id="rId21"/>
    <p:sldId id="2147308523" r:id="rId22"/>
    <p:sldId id="2147308483" r:id="rId23"/>
    <p:sldId id="2147308521" r:id="rId24"/>
    <p:sldId id="2147308522" r:id="rId25"/>
    <p:sldId id="2147308501" r:id="rId26"/>
    <p:sldId id="2147308515" r:id="rId27"/>
    <p:sldId id="2147308477" r:id="rId28"/>
    <p:sldId id="2147308500" r:id="rId29"/>
    <p:sldId id="2147308494" r:id="rId30"/>
    <p:sldId id="2147308495" r:id="rId31"/>
    <p:sldId id="2147308481" r:id="rId32"/>
    <p:sldId id="2147308482" r:id="rId33"/>
  </p:sldIdLst>
  <p:sldSz cx="12192000" cy="6858000"/>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8" algn="l" defTabSz="457166" rtl="0" eaLnBrk="1" latinLnBrk="0" hangingPunct="1">
      <a:defRPr sz="1800" kern="1200">
        <a:solidFill>
          <a:schemeClr val="tx1"/>
        </a:solidFill>
        <a:latin typeface="+mn-lt"/>
        <a:ea typeface="+mn-ea"/>
        <a:cs typeface="+mn-cs"/>
      </a:defRPr>
    </a:lvl4pPr>
    <a:lvl5pPr marL="1828664" algn="l" defTabSz="457166" rtl="0" eaLnBrk="1" latinLnBrk="0" hangingPunct="1">
      <a:defRPr sz="1800" kern="1200">
        <a:solidFill>
          <a:schemeClr val="tx1"/>
        </a:solidFill>
        <a:latin typeface="+mn-lt"/>
        <a:ea typeface="+mn-ea"/>
        <a:cs typeface="+mn-cs"/>
      </a:defRPr>
    </a:lvl5pPr>
    <a:lvl6pPr marL="2285829" algn="l" defTabSz="457166" rtl="0" eaLnBrk="1" latinLnBrk="0" hangingPunct="1">
      <a:defRPr sz="1800" kern="1200">
        <a:solidFill>
          <a:schemeClr val="tx1"/>
        </a:solidFill>
        <a:latin typeface="+mn-lt"/>
        <a:ea typeface="+mn-ea"/>
        <a:cs typeface="+mn-cs"/>
      </a:defRPr>
    </a:lvl6pPr>
    <a:lvl7pPr marL="2742995" algn="l" defTabSz="457166" rtl="0" eaLnBrk="1" latinLnBrk="0" hangingPunct="1">
      <a:defRPr sz="1800" kern="1200">
        <a:solidFill>
          <a:schemeClr val="tx1"/>
        </a:solidFill>
        <a:latin typeface="+mn-lt"/>
        <a:ea typeface="+mn-ea"/>
        <a:cs typeface="+mn-cs"/>
      </a:defRPr>
    </a:lvl7pPr>
    <a:lvl8pPr marL="3200160" algn="l" defTabSz="457166" rtl="0" eaLnBrk="1" latinLnBrk="0" hangingPunct="1">
      <a:defRPr sz="1800" kern="1200">
        <a:solidFill>
          <a:schemeClr val="tx1"/>
        </a:solidFill>
        <a:latin typeface="+mn-lt"/>
        <a:ea typeface="+mn-ea"/>
        <a:cs typeface="+mn-cs"/>
      </a:defRPr>
    </a:lvl8pPr>
    <a:lvl9pPr marL="3657326" algn="l" defTabSz="457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 Achal" initials="SA" lastIdx="1" clrIdx="0">
    <p:extLst>
      <p:ext uri="{19B8F6BF-5375-455C-9EA6-DF929625EA0E}">
        <p15:presenceInfo xmlns:p15="http://schemas.microsoft.com/office/powerpoint/2012/main" userId="S::sharmaac@wwt.com::7a8c8a96-1d6e-4064-bdb8-4b85ae5211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B9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E74F0-8673-4084-89B4-9898F04E5E58}" v="497" dt="2022-09-05T12:29:22.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91" autoAdjust="0"/>
  </p:normalViewPr>
  <p:slideViewPr>
    <p:cSldViewPr snapToGrid="0">
      <p:cViewPr varScale="1">
        <p:scale>
          <a:sx n="71" d="100"/>
          <a:sy n="71" d="100"/>
        </p:scale>
        <p:origin x="110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16ECC-F747-4751-B0E6-20D6DA119F74}" type="datetimeFigureOut">
              <a:rPr lang="en-US" smtClean="0"/>
              <a:t>9/5/2022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24B723-EF29-49B0-A9C6-B48D7C54387C}" type="slidenum">
              <a:rPr lang="en-US" smtClean="0"/>
              <a:t>‹#›</a:t>
            </a:fld>
            <a:endParaRPr lang="en-US"/>
          </a:p>
        </p:txBody>
      </p:sp>
    </p:spTree>
    <p:extLst>
      <p:ext uri="{BB962C8B-B14F-4D97-AF65-F5344CB8AC3E}">
        <p14:creationId xmlns:p14="http://schemas.microsoft.com/office/powerpoint/2010/main" val="1212254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helps you make sense of raw data – it is processed data in a form which helps generate meaningful insights about the process/domain and achieve a particular objective – say classification, regression etc.</a:t>
            </a:r>
          </a:p>
          <a:p>
            <a:endParaRPr lang="en-US" dirty="0"/>
          </a:p>
        </p:txBody>
      </p:sp>
      <p:sp>
        <p:nvSpPr>
          <p:cNvPr id="4" name="Slide Number Placeholder 3"/>
          <p:cNvSpPr>
            <a:spLocks noGrp="1"/>
          </p:cNvSpPr>
          <p:nvPr>
            <p:ph type="sldNum" sz="quarter" idx="5"/>
          </p:nvPr>
        </p:nvSpPr>
        <p:spPr/>
        <p:txBody>
          <a:bodyPr/>
          <a:lstStyle/>
          <a:p>
            <a:fld id="{8D24B723-EF29-49B0-A9C6-B48D7C54387C}" type="slidenum">
              <a:rPr lang="en-US" smtClean="0"/>
              <a:t>3</a:t>
            </a:fld>
            <a:endParaRPr lang="en-US"/>
          </a:p>
        </p:txBody>
      </p:sp>
    </p:spTree>
    <p:extLst>
      <p:ext uri="{BB962C8B-B14F-4D97-AF65-F5344CB8AC3E}">
        <p14:creationId xmlns:p14="http://schemas.microsoft.com/office/powerpoint/2010/main" val="2757440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8D24B723-EF29-49B0-A9C6-B48D7C54387C}" type="slidenum">
              <a:rPr lang="en-US" smtClean="0"/>
              <a:t>12</a:t>
            </a:fld>
            <a:endParaRPr lang="en-US"/>
          </a:p>
        </p:txBody>
      </p:sp>
    </p:spTree>
    <p:extLst>
      <p:ext uri="{BB962C8B-B14F-4D97-AF65-F5344CB8AC3E}">
        <p14:creationId xmlns:p14="http://schemas.microsoft.com/office/powerpoint/2010/main" val="1362320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8D24B723-EF29-49B0-A9C6-B48D7C54387C}" type="slidenum">
              <a:rPr lang="en-US" smtClean="0"/>
              <a:t>13</a:t>
            </a:fld>
            <a:endParaRPr lang="en-US"/>
          </a:p>
        </p:txBody>
      </p:sp>
    </p:spTree>
    <p:extLst>
      <p:ext uri="{BB962C8B-B14F-4D97-AF65-F5344CB8AC3E}">
        <p14:creationId xmlns:p14="http://schemas.microsoft.com/office/powerpoint/2010/main" val="230208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24B723-EF29-49B0-A9C6-B48D7C54387C}" type="slidenum">
              <a:rPr lang="en-US" smtClean="0"/>
              <a:t>14</a:t>
            </a:fld>
            <a:endParaRPr lang="en-US"/>
          </a:p>
        </p:txBody>
      </p:sp>
    </p:spTree>
    <p:extLst>
      <p:ext uri="{BB962C8B-B14F-4D97-AF65-F5344CB8AC3E}">
        <p14:creationId xmlns:p14="http://schemas.microsoft.com/office/powerpoint/2010/main" val="307838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 Implies order in relationship so generally not used for non-ordinal features</a:t>
            </a:r>
          </a:p>
          <a:p>
            <a:r>
              <a:rPr lang="en-US" dirty="0"/>
              <a:t>OHE – Dummy variable trap (multicollinearity) – when we encode ‘n’ category variable into ‘n’ one-hot columns, then models like Linear Regression give erroneous results – this is because the last dimension/column is not required (whenever the n-1 columns are all zero, then that implies it is the nth category automatically) </a:t>
            </a:r>
          </a:p>
          <a:p>
            <a:r>
              <a:rPr lang="en-US" dirty="0"/>
              <a:t>High Cardinality – Imagine 100003 categories – so each column on average is hot only for 1/10000</a:t>
            </a:r>
            <a:r>
              <a:rPr lang="en-US" baseline="30000" dirty="0"/>
              <a:t>th</a:t>
            </a:r>
            <a:r>
              <a:rPr lang="en-US" dirty="0"/>
              <a:t> of the data so won’t get picked for say node splitting in a decision tree. </a:t>
            </a:r>
          </a:p>
        </p:txBody>
      </p:sp>
      <p:sp>
        <p:nvSpPr>
          <p:cNvPr id="4" name="Slide Number Placeholder 3"/>
          <p:cNvSpPr>
            <a:spLocks noGrp="1"/>
          </p:cNvSpPr>
          <p:nvPr>
            <p:ph type="sldNum" sz="quarter" idx="5"/>
          </p:nvPr>
        </p:nvSpPr>
        <p:spPr/>
        <p:txBody>
          <a:bodyPr/>
          <a:lstStyle/>
          <a:p>
            <a:fld id="{8D24B723-EF29-49B0-A9C6-B48D7C54387C}" type="slidenum">
              <a:rPr lang="en-US" smtClean="0"/>
              <a:t>15</a:t>
            </a:fld>
            <a:endParaRPr lang="en-US"/>
          </a:p>
        </p:txBody>
      </p:sp>
    </p:spTree>
    <p:extLst>
      <p:ext uri="{BB962C8B-B14F-4D97-AF65-F5344CB8AC3E}">
        <p14:creationId xmlns:p14="http://schemas.microsoft.com/office/powerpoint/2010/main" val="4065840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Grouping lends meaning/context to different categories – So, if we are to look at say foot-fall for a particular shop/hotel in all of these places, we know that </a:t>
            </a:r>
            <a:r>
              <a:rPr lang="en-US" dirty="0" err="1"/>
              <a:t>holy_city</a:t>
            </a:r>
            <a:r>
              <a:rPr lang="en-US" dirty="0"/>
              <a:t> will see high footfall / sales only during festivals, </a:t>
            </a:r>
            <a:r>
              <a:rPr lang="en-US" dirty="0" err="1"/>
              <a:t>beach_city</a:t>
            </a:r>
            <a:r>
              <a:rPr lang="en-US" dirty="0"/>
              <a:t> during winter (and also some holidays  like New Years) and </a:t>
            </a:r>
            <a:r>
              <a:rPr lang="en-US" dirty="0" err="1"/>
              <a:t>hill_station</a:t>
            </a:r>
            <a:r>
              <a:rPr lang="en-US" dirty="0"/>
              <a:t> during summers (and holidays during summers).</a:t>
            </a:r>
          </a:p>
          <a:p>
            <a:r>
              <a:rPr lang="en-US" dirty="0"/>
              <a:t>Similarly for splitting.</a:t>
            </a:r>
          </a:p>
        </p:txBody>
      </p:sp>
      <p:sp>
        <p:nvSpPr>
          <p:cNvPr id="4" name="Slide Number Placeholder 3"/>
          <p:cNvSpPr>
            <a:spLocks noGrp="1"/>
          </p:cNvSpPr>
          <p:nvPr>
            <p:ph type="sldNum" sz="quarter" idx="5"/>
          </p:nvPr>
        </p:nvSpPr>
        <p:spPr/>
        <p:txBody>
          <a:bodyPr/>
          <a:lstStyle/>
          <a:p>
            <a:fld id="{8D24B723-EF29-49B0-A9C6-B48D7C54387C}" type="slidenum">
              <a:rPr lang="en-US" smtClean="0"/>
              <a:t>16</a:t>
            </a:fld>
            <a:endParaRPr lang="en-US"/>
          </a:p>
        </p:txBody>
      </p:sp>
    </p:spTree>
    <p:extLst>
      <p:ext uri="{BB962C8B-B14F-4D97-AF65-F5344CB8AC3E}">
        <p14:creationId xmlns:p14="http://schemas.microsoft.com/office/powerpoint/2010/main" val="2460894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Series – seasonality – like temp has high autocorrelation every 24 hours (5AM today is like 5AM yesterday), 12 months (May 1 2022 is like May 1 2021) and so on. </a:t>
            </a:r>
          </a:p>
          <a:p>
            <a:endParaRPr lang="en-US" dirty="0"/>
          </a:p>
        </p:txBody>
      </p:sp>
      <p:sp>
        <p:nvSpPr>
          <p:cNvPr id="4" name="Slide Number Placeholder 3"/>
          <p:cNvSpPr>
            <a:spLocks noGrp="1"/>
          </p:cNvSpPr>
          <p:nvPr>
            <p:ph type="sldNum" sz="quarter" idx="5"/>
          </p:nvPr>
        </p:nvSpPr>
        <p:spPr/>
        <p:txBody>
          <a:bodyPr/>
          <a:lstStyle/>
          <a:p>
            <a:fld id="{8D24B723-EF29-49B0-A9C6-B48D7C54387C}" type="slidenum">
              <a:rPr lang="en-US" smtClean="0"/>
              <a:t>17</a:t>
            </a:fld>
            <a:endParaRPr lang="en-US"/>
          </a:p>
        </p:txBody>
      </p:sp>
    </p:spTree>
    <p:extLst>
      <p:ext uri="{BB962C8B-B14F-4D97-AF65-F5344CB8AC3E}">
        <p14:creationId xmlns:p14="http://schemas.microsoft.com/office/powerpoint/2010/main" val="3410517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of Thumb:</a:t>
            </a:r>
            <a:r>
              <a:rPr lang="en-US" dirty="0"/>
              <a:t> For many modeling techniques, we expect at least 30-40 data points per feature (so say 300-400 for 10 features and so on). </a:t>
            </a:r>
          </a:p>
          <a:p>
            <a:r>
              <a:rPr lang="en-US" b="1" u="sng" dirty="0"/>
              <a:t>Caution:</a:t>
            </a:r>
            <a:r>
              <a:rPr lang="en-US" dirty="0"/>
              <a:t> But don’t be forced to select/remove features unless </a:t>
            </a:r>
          </a:p>
          <a:p>
            <a:pPr marL="228600" indent="-228600">
              <a:buFont typeface="+mj-lt"/>
              <a:buAutoNum type="arabicPeriod"/>
            </a:pPr>
            <a:r>
              <a:rPr lang="en-US" dirty="0"/>
              <a:t>You are sure that feature is not useful or </a:t>
            </a:r>
          </a:p>
          <a:p>
            <a:pPr marL="228600" indent="-228600">
              <a:buFont typeface="+mj-lt"/>
              <a:buAutoNum type="arabicPeriod"/>
            </a:pPr>
            <a:r>
              <a:rPr lang="en-US" dirty="0"/>
              <a:t>The model is overfitting for the current dimensionality of data</a:t>
            </a:r>
          </a:p>
        </p:txBody>
      </p:sp>
      <p:sp>
        <p:nvSpPr>
          <p:cNvPr id="4" name="Slide Number Placeholder 3"/>
          <p:cNvSpPr>
            <a:spLocks noGrp="1"/>
          </p:cNvSpPr>
          <p:nvPr>
            <p:ph type="sldNum" sz="quarter" idx="5"/>
          </p:nvPr>
        </p:nvSpPr>
        <p:spPr/>
        <p:txBody>
          <a:bodyPr/>
          <a:lstStyle/>
          <a:p>
            <a:fld id="{8D24B723-EF29-49B0-A9C6-B48D7C54387C}" type="slidenum">
              <a:rPr lang="en-US" smtClean="0"/>
              <a:t>18</a:t>
            </a:fld>
            <a:endParaRPr lang="en-US"/>
          </a:p>
        </p:txBody>
      </p:sp>
    </p:spTree>
    <p:extLst>
      <p:ext uri="{BB962C8B-B14F-4D97-AF65-F5344CB8AC3E}">
        <p14:creationId xmlns:p14="http://schemas.microsoft.com/office/powerpoint/2010/main" val="206541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24B723-EF29-49B0-A9C6-B48D7C54387C}" type="slidenum">
              <a:rPr lang="en-US" smtClean="0"/>
              <a:t>19</a:t>
            </a:fld>
            <a:endParaRPr lang="en-US"/>
          </a:p>
        </p:txBody>
      </p:sp>
    </p:spTree>
    <p:extLst>
      <p:ext uri="{BB962C8B-B14F-4D97-AF65-F5344CB8AC3E}">
        <p14:creationId xmlns:p14="http://schemas.microsoft.com/office/powerpoint/2010/main" val="1244617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disadvantages of oversampling and </a:t>
            </a:r>
            <a:r>
              <a:rPr lang="en-US" err="1"/>
              <a:t>undersampling</a:t>
            </a:r>
            <a:r>
              <a:rPr lang="en-US"/>
              <a:t>? </a:t>
            </a:r>
          </a:p>
          <a:p>
            <a:r>
              <a:rPr lang="en-US"/>
              <a:t>(HINT: Test set will still see imbalance so train set no longer like test set; Undersampling decreases dataset size;</a:t>
            </a:r>
          </a:p>
          <a:p>
            <a:r>
              <a:rPr lang="en-US"/>
              <a:t>What is Problem of Class Weights?? </a:t>
            </a:r>
            <a:r>
              <a:rPr lang="en-US" b="1"/>
              <a:t>NO FREE LUNCH!</a:t>
            </a:r>
          </a:p>
        </p:txBody>
      </p:sp>
      <p:sp>
        <p:nvSpPr>
          <p:cNvPr id="4" name="Slide Number Placeholder 3"/>
          <p:cNvSpPr>
            <a:spLocks noGrp="1"/>
          </p:cNvSpPr>
          <p:nvPr>
            <p:ph type="sldNum" sz="quarter" idx="5"/>
          </p:nvPr>
        </p:nvSpPr>
        <p:spPr/>
        <p:txBody>
          <a:bodyPr/>
          <a:lstStyle/>
          <a:p>
            <a:fld id="{8D24B723-EF29-49B0-A9C6-B48D7C54387C}" type="slidenum">
              <a:rPr lang="en-US" smtClean="0"/>
              <a:t>20</a:t>
            </a:fld>
            <a:endParaRPr lang="en-US"/>
          </a:p>
        </p:txBody>
      </p:sp>
    </p:spTree>
    <p:extLst>
      <p:ext uri="{BB962C8B-B14F-4D97-AF65-F5344CB8AC3E}">
        <p14:creationId xmlns:p14="http://schemas.microsoft.com/office/powerpoint/2010/main" val="409178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Tx/>
              <a:buNone/>
            </a:pPr>
            <a:r>
              <a:rPr lang="en-US" sz="1200" dirty="0">
                <a:latin typeface="+mn-lt"/>
              </a:rPr>
              <a:t>When information about the independent or dependent variable is made available during training </a:t>
            </a:r>
            <a:r>
              <a:rPr lang="en-US" sz="1200" dirty="0"/>
              <a:t>which would not be available during prediction (when model is live)</a:t>
            </a:r>
            <a:r>
              <a:rPr lang="en-US" sz="1200" dirty="0">
                <a:latin typeface="+mn-lt"/>
              </a:rPr>
              <a:t> – So this artificially inflates performance on the training, validation and test set during development but model does much worse after deployment – You need to be careful in every stage in the pipeline to prevent this cardinal mistake!</a:t>
            </a:r>
          </a:p>
        </p:txBody>
      </p:sp>
      <p:sp>
        <p:nvSpPr>
          <p:cNvPr id="4" name="Slide Number Placeholder 3"/>
          <p:cNvSpPr>
            <a:spLocks noGrp="1"/>
          </p:cNvSpPr>
          <p:nvPr>
            <p:ph type="sldNum" sz="quarter" idx="5"/>
          </p:nvPr>
        </p:nvSpPr>
        <p:spPr/>
        <p:txBody>
          <a:bodyPr/>
          <a:lstStyle/>
          <a:p>
            <a:fld id="{8D24B723-EF29-49B0-A9C6-B48D7C54387C}" type="slidenum">
              <a:rPr lang="en-US" smtClean="0"/>
              <a:t>21</a:t>
            </a:fld>
            <a:endParaRPr lang="en-US"/>
          </a:p>
        </p:txBody>
      </p:sp>
    </p:spTree>
    <p:extLst>
      <p:ext uri="{BB962C8B-B14F-4D97-AF65-F5344CB8AC3E}">
        <p14:creationId xmlns:p14="http://schemas.microsoft.com/office/powerpoint/2010/main" val="3531538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engineering are a set of broad techniques which generate the best combination of features to achieve to gain insights and maximize performance (accuracy etc.)</a:t>
            </a:r>
          </a:p>
          <a:p>
            <a:r>
              <a:rPr lang="en-US" dirty="0"/>
              <a:t>There are no fixed rules but only rule of thumbs</a:t>
            </a:r>
          </a:p>
          <a:p>
            <a:r>
              <a:rPr lang="en-US" dirty="0"/>
              <a:t>Involves some amount of trial and error. It is a creative process. </a:t>
            </a:r>
          </a:p>
        </p:txBody>
      </p:sp>
      <p:sp>
        <p:nvSpPr>
          <p:cNvPr id="4" name="Slide Number Placeholder 3"/>
          <p:cNvSpPr>
            <a:spLocks noGrp="1"/>
          </p:cNvSpPr>
          <p:nvPr>
            <p:ph type="sldNum" sz="quarter" idx="5"/>
          </p:nvPr>
        </p:nvSpPr>
        <p:spPr/>
        <p:txBody>
          <a:bodyPr/>
          <a:lstStyle/>
          <a:p>
            <a:fld id="{8D24B723-EF29-49B0-A9C6-B48D7C54387C}" type="slidenum">
              <a:rPr lang="en-US" smtClean="0"/>
              <a:t>4</a:t>
            </a:fld>
            <a:endParaRPr lang="en-US"/>
          </a:p>
        </p:txBody>
      </p:sp>
    </p:spTree>
    <p:extLst>
      <p:ext uri="{BB962C8B-B14F-4D97-AF65-F5344CB8AC3E}">
        <p14:creationId xmlns:p14="http://schemas.microsoft.com/office/powerpoint/2010/main" val="173154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Tx/>
              <a:buNone/>
            </a:pPr>
            <a:endParaRPr lang="en-US" sz="1200" dirty="0">
              <a:latin typeface="+mn-lt"/>
            </a:endParaRPr>
          </a:p>
        </p:txBody>
      </p:sp>
      <p:sp>
        <p:nvSpPr>
          <p:cNvPr id="4" name="Slide Number Placeholder 3"/>
          <p:cNvSpPr>
            <a:spLocks noGrp="1"/>
          </p:cNvSpPr>
          <p:nvPr>
            <p:ph type="sldNum" sz="quarter" idx="5"/>
          </p:nvPr>
        </p:nvSpPr>
        <p:spPr/>
        <p:txBody>
          <a:bodyPr/>
          <a:lstStyle/>
          <a:p>
            <a:fld id="{8D24B723-EF29-49B0-A9C6-B48D7C54387C}" type="slidenum">
              <a:rPr lang="en-US" smtClean="0"/>
              <a:t>22</a:t>
            </a:fld>
            <a:endParaRPr lang="en-US"/>
          </a:p>
        </p:txBody>
      </p:sp>
    </p:spTree>
    <p:extLst>
      <p:ext uri="{BB962C8B-B14F-4D97-AF65-F5344CB8AC3E}">
        <p14:creationId xmlns:p14="http://schemas.microsoft.com/office/powerpoint/2010/main" val="2641295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24B723-EF29-49B0-A9C6-B48D7C54387C}" type="slidenum">
              <a:rPr lang="en-US" smtClean="0"/>
              <a:t>25</a:t>
            </a:fld>
            <a:endParaRPr lang="en-US"/>
          </a:p>
        </p:txBody>
      </p:sp>
    </p:spTree>
    <p:extLst>
      <p:ext uri="{BB962C8B-B14F-4D97-AF65-F5344CB8AC3E}">
        <p14:creationId xmlns:p14="http://schemas.microsoft.com/office/powerpoint/2010/main" val="1247021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RMSE instead of MSE? </a:t>
            </a:r>
          </a:p>
          <a:p>
            <a:r>
              <a:rPr lang="en-US"/>
              <a:t>When MAE instead of MSE? MAE robust to outliers. </a:t>
            </a:r>
          </a:p>
          <a:p>
            <a:r>
              <a:rPr lang="en-US"/>
              <a:t>But if the problem demands special attention to handling corner cases or extreme values – MSE is better because of higher penalty. </a:t>
            </a:r>
          </a:p>
          <a:p>
            <a:r>
              <a:rPr lang="en-US"/>
              <a:t>Why R2? – Compare models; Scale invariant; R2 can be negative for a very bad (worse than simple mean) model. </a:t>
            </a:r>
          </a:p>
          <a:p>
            <a:endParaRPr lang="en-US"/>
          </a:p>
          <a:p>
            <a:endParaRPr lang="en-US"/>
          </a:p>
        </p:txBody>
      </p:sp>
      <p:sp>
        <p:nvSpPr>
          <p:cNvPr id="4" name="Slide Number Placeholder 3"/>
          <p:cNvSpPr>
            <a:spLocks noGrp="1"/>
          </p:cNvSpPr>
          <p:nvPr>
            <p:ph type="sldNum" sz="quarter" idx="5"/>
          </p:nvPr>
        </p:nvSpPr>
        <p:spPr/>
        <p:txBody>
          <a:bodyPr/>
          <a:lstStyle/>
          <a:p>
            <a:fld id="{8D24B723-EF29-49B0-A9C6-B48D7C54387C}" type="slidenum">
              <a:rPr lang="en-US" smtClean="0"/>
              <a:t>26</a:t>
            </a:fld>
            <a:endParaRPr lang="en-US"/>
          </a:p>
        </p:txBody>
      </p:sp>
    </p:spTree>
    <p:extLst>
      <p:ext uri="{BB962C8B-B14F-4D97-AF65-F5344CB8AC3E}">
        <p14:creationId xmlns:p14="http://schemas.microsoft.com/office/powerpoint/2010/main" val="3458227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32629"/>
                </a:solidFill>
                <a:effectLst/>
                <a:latin typeface="-apple-system"/>
              </a:rPr>
              <a:t>the green line is our hypothesis </a:t>
            </a:r>
            <a:r>
              <a:rPr lang="en-US" b="0" i="0" u="none" strike="noStrike">
                <a:solidFill>
                  <a:srgbClr val="232629"/>
                </a:solidFill>
                <a:effectLst/>
                <a:latin typeface="MathJax_Math-italic"/>
              </a:rPr>
              <a:t>h</a:t>
            </a:r>
            <a:r>
              <a:rPr lang="en-US" b="0" i="0" u="none" strike="noStrike">
                <a:solidFill>
                  <a:srgbClr val="232629"/>
                </a:solidFill>
                <a:effectLst/>
                <a:latin typeface="MathJax_Main"/>
              </a:rPr>
              <a:t>(</a:t>
            </a:r>
            <a:r>
              <a:rPr lang="en-US" b="0" i="0" u="none" strike="noStrike">
                <a:solidFill>
                  <a:srgbClr val="232629"/>
                </a:solidFill>
                <a:effectLst/>
                <a:latin typeface="MathJax_Math-italic"/>
              </a:rPr>
              <a:t>x</a:t>
            </a:r>
            <a:r>
              <a:rPr lang="en-US" b="0" i="0" u="none" strike="noStrike">
                <a:solidFill>
                  <a:srgbClr val="232629"/>
                </a:solidFill>
                <a:effectLst/>
                <a:latin typeface="MathJax_Main"/>
              </a:rPr>
              <a:t>)</a:t>
            </a:r>
            <a:r>
              <a:rPr lang="en-US" b="0" i="0" u="none" strike="noStrike">
                <a:solidFill>
                  <a:srgbClr val="232629"/>
                </a:solidFill>
                <a:effectLst/>
                <a:latin typeface="inherit"/>
              </a:rPr>
              <a:t>h(x)</a:t>
            </a:r>
            <a:r>
              <a:rPr lang="en-US" b="0" i="0">
                <a:solidFill>
                  <a:srgbClr val="232629"/>
                </a:solidFill>
                <a:effectLst/>
                <a:latin typeface="-apple-system"/>
              </a:rPr>
              <a:t>. To make predictions we may say that for any given tumor size </a:t>
            </a:r>
            <a:r>
              <a:rPr lang="en-US" b="0" i="0" u="none" strike="noStrike">
                <a:solidFill>
                  <a:srgbClr val="232629"/>
                </a:solidFill>
                <a:effectLst/>
                <a:latin typeface="MathJax_Math-italic"/>
              </a:rPr>
              <a:t>x</a:t>
            </a:r>
            <a:r>
              <a:rPr lang="en-US" b="0" i="0" u="none" strike="noStrike">
                <a:solidFill>
                  <a:srgbClr val="232629"/>
                </a:solidFill>
                <a:effectLst/>
                <a:latin typeface="inherit"/>
              </a:rPr>
              <a:t>x</a:t>
            </a:r>
            <a:r>
              <a:rPr lang="en-US" b="0" i="0">
                <a:solidFill>
                  <a:srgbClr val="232629"/>
                </a:solidFill>
                <a:effectLst/>
                <a:latin typeface="-apple-system"/>
              </a:rPr>
              <a:t>, if </a:t>
            </a:r>
            <a:r>
              <a:rPr lang="en-US" b="0" i="0" u="none" strike="noStrike">
                <a:solidFill>
                  <a:srgbClr val="232629"/>
                </a:solidFill>
                <a:effectLst/>
                <a:latin typeface="MathJax_Math-italic"/>
              </a:rPr>
              <a:t>h</a:t>
            </a:r>
            <a:r>
              <a:rPr lang="en-US" b="0" i="0" u="none" strike="noStrike">
                <a:solidFill>
                  <a:srgbClr val="232629"/>
                </a:solidFill>
                <a:effectLst/>
                <a:latin typeface="MathJax_Main"/>
              </a:rPr>
              <a:t>(</a:t>
            </a:r>
            <a:r>
              <a:rPr lang="en-US" b="0" i="0" u="none" strike="noStrike">
                <a:solidFill>
                  <a:srgbClr val="232629"/>
                </a:solidFill>
                <a:effectLst/>
                <a:latin typeface="MathJax_Math-italic"/>
              </a:rPr>
              <a:t>x</a:t>
            </a:r>
            <a:r>
              <a:rPr lang="en-US" b="0" i="0" u="none" strike="noStrike">
                <a:solidFill>
                  <a:srgbClr val="232629"/>
                </a:solidFill>
                <a:effectLst/>
                <a:latin typeface="MathJax_Main"/>
              </a:rPr>
              <a:t>)</a:t>
            </a:r>
            <a:r>
              <a:rPr lang="en-US" b="0" i="0" u="none" strike="noStrike">
                <a:solidFill>
                  <a:srgbClr val="232629"/>
                </a:solidFill>
                <a:effectLst/>
                <a:latin typeface="inherit"/>
              </a:rPr>
              <a:t>h(x)</a:t>
            </a:r>
            <a:r>
              <a:rPr lang="en-US" b="0" i="0">
                <a:solidFill>
                  <a:srgbClr val="232629"/>
                </a:solidFill>
                <a:effectLst/>
                <a:latin typeface="-apple-system"/>
              </a:rPr>
              <a:t> gets bigger than </a:t>
            </a:r>
            <a:r>
              <a:rPr lang="en-US" b="0" i="0" u="none" strike="noStrike">
                <a:solidFill>
                  <a:srgbClr val="232629"/>
                </a:solidFill>
                <a:effectLst/>
                <a:latin typeface="MathJax_Main"/>
              </a:rPr>
              <a:t>0.5</a:t>
            </a:r>
            <a:r>
              <a:rPr lang="en-US" b="0" i="0" u="none" strike="noStrike">
                <a:solidFill>
                  <a:srgbClr val="232629"/>
                </a:solidFill>
                <a:effectLst/>
                <a:latin typeface="inherit"/>
              </a:rPr>
              <a:t>0.5</a:t>
            </a:r>
            <a:r>
              <a:rPr lang="en-US" b="0" i="0">
                <a:solidFill>
                  <a:srgbClr val="232629"/>
                </a:solidFill>
                <a:effectLst/>
                <a:latin typeface="-apple-system"/>
              </a:rPr>
              <a:t> we predict malignant tumor, otherwise we predict benign.</a:t>
            </a:r>
            <a:endParaRPr lang="en-US"/>
          </a:p>
        </p:txBody>
      </p:sp>
      <p:sp>
        <p:nvSpPr>
          <p:cNvPr id="4" name="Slide Number Placeholder 3"/>
          <p:cNvSpPr>
            <a:spLocks noGrp="1"/>
          </p:cNvSpPr>
          <p:nvPr>
            <p:ph type="sldNum" sz="quarter" idx="5"/>
          </p:nvPr>
        </p:nvSpPr>
        <p:spPr/>
        <p:txBody>
          <a:bodyPr/>
          <a:lstStyle/>
          <a:p>
            <a:fld id="{8D24B723-EF29-49B0-A9C6-B48D7C54387C}" type="slidenum">
              <a:rPr lang="en-US" smtClean="0"/>
              <a:t>27</a:t>
            </a:fld>
            <a:endParaRPr lang="en-US"/>
          </a:p>
        </p:txBody>
      </p:sp>
    </p:spTree>
    <p:extLst>
      <p:ext uri="{BB962C8B-B14F-4D97-AF65-F5344CB8AC3E}">
        <p14:creationId xmlns:p14="http://schemas.microsoft.com/office/powerpoint/2010/main" val="3855538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32629"/>
                </a:solidFill>
                <a:effectLst/>
                <a:latin typeface="-apple-system"/>
              </a:rPr>
              <a:t>We cannot change the hypothesis each time a new sample arrives. Instead, we should learn it off the training set data, and then (using the hypothesis we've learned) make correct predictions for the data we haven't seen before.</a:t>
            </a:r>
          </a:p>
          <a:p>
            <a:r>
              <a:rPr lang="en-US" b="1"/>
              <a:t>WHY FUNDAMENTALLY? – BECAUSE THE Y VARIABLE IS NOT CONTINUOUS (1 IS NOT GREATER THAN 0)- (COMES BACK TO WHY LABEL ENCODING IS BAD). So technically, you can predict a continuous Y variable and then bin it (adapt Linear regression for Classification – but it won’t be good because that is not how the Y variable is meant to be treated)</a:t>
            </a:r>
          </a:p>
        </p:txBody>
      </p:sp>
      <p:sp>
        <p:nvSpPr>
          <p:cNvPr id="4" name="Slide Number Placeholder 3"/>
          <p:cNvSpPr>
            <a:spLocks noGrp="1"/>
          </p:cNvSpPr>
          <p:nvPr>
            <p:ph type="sldNum" sz="quarter" idx="5"/>
          </p:nvPr>
        </p:nvSpPr>
        <p:spPr/>
        <p:txBody>
          <a:bodyPr/>
          <a:lstStyle/>
          <a:p>
            <a:fld id="{8D24B723-EF29-49B0-A9C6-B48D7C54387C}" type="slidenum">
              <a:rPr lang="en-US" smtClean="0"/>
              <a:t>28</a:t>
            </a:fld>
            <a:endParaRPr lang="en-US"/>
          </a:p>
        </p:txBody>
      </p:sp>
    </p:spTree>
    <p:extLst>
      <p:ext uri="{BB962C8B-B14F-4D97-AF65-F5344CB8AC3E}">
        <p14:creationId xmlns:p14="http://schemas.microsoft.com/office/powerpoint/2010/main" val="3627565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Sigmoid maps to 0,1; It gives probability only – we can decide thresholds to convert to classification</a:t>
            </a:r>
          </a:p>
          <a:p>
            <a:r>
              <a:rPr lang="en-US"/>
              <a:t>Recall – identify mistakes in </a:t>
            </a:r>
            <a:r>
              <a:rPr lang="en-US" err="1"/>
              <a:t>iphone</a:t>
            </a:r>
            <a:r>
              <a:rPr lang="en-US"/>
              <a:t> assembly; tumor detection</a:t>
            </a:r>
          </a:p>
          <a:p>
            <a:r>
              <a:rPr lang="en-US"/>
              <a:t>Precision – recommender systems – giving good quality </a:t>
            </a:r>
            <a:r>
              <a:rPr lang="en-US" err="1"/>
              <a:t>recos</a:t>
            </a:r>
            <a:r>
              <a:rPr lang="en-US"/>
              <a:t> more important ok to miss some; Email spam detection – no important mail should be classified as spam</a:t>
            </a:r>
          </a:p>
        </p:txBody>
      </p:sp>
      <p:sp>
        <p:nvSpPr>
          <p:cNvPr id="4" name="Slide Number Placeholder 3"/>
          <p:cNvSpPr>
            <a:spLocks noGrp="1"/>
          </p:cNvSpPr>
          <p:nvPr>
            <p:ph type="sldNum" sz="quarter" idx="5"/>
          </p:nvPr>
        </p:nvSpPr>
        <p:spPr/>
        <p:txBody>
          <a:bodyPr/>
          <a:lstStyle/>
          <a:p>
            <a:fld id="{8D24B723-EF29-49B0-A9C6-B48D7C54387C}" type="slidenum">
              <a:rPr lang="en-US" smtClean="0"/>
              <a:t>29</a:t>
            </a:fld>
            <a:endParaRPr lang="en-US"/>
          </a:p>
        </p:txBody>
      </p:sp>
    </p:spTree>
    <p:extLst>
      <p:ext uri="{BB962C8B-B14F-4D97-AF65-F5344CB8AC3E}">
        <p14:creationId xmlns:p14="http://schemas.microsoft.com/office/powerpoint/2010/main" val="1733450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QUESTION:</a:t>
            </a:r>
            <a:r>
              <a:rPr lang="en-US"/>
              <a:t> Which of these 2 Algos do we need to do feature scaling for? </a:t>
            </a:r>
          </a:p>
          <a:p>
            <a:r>
              <a:rPr lang="en-US"/>
              <a:t>Which algorithm will take more time to train? What about to test/predict? </a:t>
            </a:r>
          </a:p>
        </p:txBody>
      </p:sp>
      <p:sp>
        <p:nvSpPr>
          <p:cNvPr id="4" name="Slide Number Placeholder 3"/>
          <p:cNvSpPr>
            <a:spLocks noGrp="1"/>
          </p:cNvSpPr>
          <p:nvPr>
            <p:ph type="sldNum" sz="quarter" idx="5"/>
          </p:nvPr>
        </p:nvSpPr>
        <p:spPr/>
        <p:txBody>
          <a:bodyPr/>
          <a:lstStyle/>
          <a:p>
            <a:fld id="{8D24B723-EF29-49B0-A9C6-B48D7C54387C}" type="slidenum">
              <a:rPr lang="en-US" smtClean="0"/>
              <a:t>30</a:t>
            </a:fld>
            <a:endParaRPr lang="en-US"/>
          </a:p>
        </p:txBody>
      </p:sp>
    </p:spTree>
    <p:extLst>
      <p:ext uri="{BB962C8B-B14F-4D97-AF65-F5344CB8AC3E}">
        <p14:creationId xmlns:p14="http://schemas.microsoft.com/office/powerpoint/2010/main" val="1552447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time in a DS project is consumed for data preparation and feature engineering – so it is very critical – can make or break the project</a:t>
            </a:r>
          </a:p>
          <a:p>
            <a:endParaRPr lang="en-US" dirty="0"/>
          </a:p>
        </p:txBody>
      </p:sp>
      <p:sp>
        <p:nvSpPr>
          <p:cNvPr id="4" name="Slide Number Placeholder 3"/>
          <p:cNvSpPr>
            <a:spLocks noGrp="1"/>
          </p:cNvSpPr>
          <p:nvPr>
            <p:ph type="sldNum" sz="quarter" idx="5"/>
          </p:nvPr>
        </p:nvSpPr>
        <p:spPr/>
        <p:txBody>
          <a:bodyPr/>
          <a:lstStyle/>
          <a:p>
            <a:fld id="{8D24B723-EF29-49B0-A9C6-B48D7C54387C}" type="slidenum">
              <a:rPr lang="en-US" smtClean="0"/>
              <a:t>5</a:t>
            </a:fld>
            <a:endParaRPr lang="en-US"/>
          </a:p>
        </p:txBody>
      </p:sp>
    </p:spTree>
    <p:extLst>
      <p:ext uri="{BB962C8B-B14F-4D97-AF65-F5344CB8AC3E}">
        <p14:creationId xmlns:p14="http://schemas.microsoft.com/office/powerpoint/2010/main" val="119370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sng" dirty="0">
                <a:solidFill>
                  <a:srgbClr val="666666"/>
                </a:solidFill>
                <a:effectLst/>
                <a:latin typeface="montserrat-Light"/>
              </a:rPr>
              <a:t>Missing completely at random (MCAR):</a:t>
            </a:r>
            <a:endParaRPr lang="en-US" b="0" i="0" dirty="0">
              <a:solidFill>
                <a:srgbClr val="666666"/>
              </a:solidFill>
              <a:effectLst/>
              <a:latin typeface="montserrat-Light"/>
            </a:endParaRPr>
          </a:p>
          <a:p>
            <a:pPr algn="just">
              <a:buFont typeface="Arial" panose="020B0604020202020204" pitchFamily="34" charset="0"/>
              <a:buChar char="•"/>
            </a:pPr>
            <a:r>
              <a:rPr lang="en-US" b="0" i="0" dirty="0">
                <a:solidFill>
                  <a:srgbClr val="000000"/>
                </a:solidFill>
                <a:effectLst/>
                <a:latin typeface="Montserrat-Light"/>
              </a:rPr>
              <a:t>Suppose variable Y has some missing values. We will say that these values are MCAR if the probability of missing data on Y is unrelated to the value of Y itself or to the values of any other variable in the data set. On another hand, missing value (y) neither depends on x nor y.</a:t>
            </a:r>
          </a:p>
          <a:p>
            <a:pPr algn="just">
              <a:buFont typeface="Arial" panose="020B0604020202020204" pitchFamily="34" charset="0"/>
              <a:buChar char="•"/>
            </a:pPr>
            <a:r>
              <a:rPr lang="en-US" b="0" i="0" u="sng" dirty="0">
                <a:solidFill>
                  <a:srgbClr val="000000"/>
                </a:solidFill>
                <a:effectLst/>
                <a:latin typeface="Montserrat-Light"/>
              </a:rPr>
              <a:t>EXAMPLE </a:t>
            </a:r>
            <a:r>
              <a:rPr lang="en-US" b="0" i="0" dirty="0">
                <a:solidFill>
                  <a:srgbClr val="000000"/>
                </a:solidFill>
                <a:effectLst/>
                <a:latin typeface="Montserrat-Light"/>
              </a:rPr>
              <a:t>- </a:t>
            </a:r>
            <a:r>
              <a:rPr lang="en-US" b="0" i="0" dirty="0">
                <a:solidFill>
                  <a:srgbClr val="222222"/>
                </a:solidFill>
                <a:effectLst/>
                <a:latin typeface="Lato" panose="020F0502020204030203" pitchFamily="34" charset="0"/>
              </a:rPr>
              <a:t>suppose in a library there are some overdue books. Some values of overdue books in the computer system are missing. The reason might be a human error like the librarian forgot to type in the values. So, the missing values of overdue books are not related to any other variable/data in the system. </a:t>
            </a:r>
            <a:endParaRPr lang="en-US" b="0" i="0" dirty="0">
              <a:solidFill>
                <a:srgbClr val="000000"/>
              </a:solidFill>
              <a:effectLst/>
              <a:latin typeface="Montserrat-Light"/>
            </a:endParaRPr>
          </a:p>
          <a:p>
            <a:pPr algn="l">
              <a:buFont typeface="Arial" panose="020B0604020202020204" pitchFamily="34" charset="0"/>
              <a:buChar char="•"/>
            </a:pPr>
            <a:r>
              <a:rPr lang="en-US" b="0" i="0" u="sng" dirty="0">
                <a:solidFill>
                  <a:srgbClr val="666666"/>
                </a:solidFill>
                <a:effectLst/>
                <a:latin typeface="montserrat-Light"/>
              </a:rPr>
              <a:t>Missing at random (MAR):</a:t>
            </a:r>
            <a:endParaRPr lang="en-US" b="0" i="0" dirty="0">
              <a:solidFill>
                <a:srgbClr val="666666"/>
              </a:solidFill>
              <a:effectLst/>
              <a:latin typeface="montserrat-Light"/>
            </a:endParaRPr>
          </a:p>
          <a:p>
            <a:pPr algn="just">
              <a:buFont typeface="Arial" panose="020B0604020202020204" pitchFamily="34" charset="0"/>
              <a:buChar char="•"/>
            </a:pPr>
            <a:r>
              <a:rPr lang="en-US" b="0" i="0" dirty="0">
                <a:solidFill>
                  <a:srgbClr val="000000"/>
                </a:solidFill>
                <a:effectLst/>
                <a:latin typeface="Montserrat-Light"/>
              </a:rPr>
              <a:t>The probability of missing data on Y is unrelated to the value of Y after controlling for other variables in the analysis (say X). on another hand, Missing value (y) depends on x, but not y.</a:t>
            </a:r>
          </a:p>
          <a:p>
            <a:pPr algn="l"/>
            <a:r>
              <a:rPr lang="en-US" b="0" i="0" u="sng" dirty="0">
                <a:solidFill>
                  <a:srgbClr val="000000"/>
                </a:solidFill>
                <a:effectLst/>
                <a:latin typeface="Montserrat-Light"/>
              </a:rPr>
              <a:t>EXAMPLE - </a:t>
            </a:r>
            <a:r>
              <a:rPr lang="en-US" b="0" i="0" dirty="0">
                <a:solidFill>
                  <a:srgbClr val="222222"/>
                </a:solidFill>
                <a:effectLst/>
                <a:latin typeface="Lato" panose="020F0502020204030203" pitchFamily="34" charset="0"/>
              </a:rPr>
              <a:t>Survey data, the people have answered their ‘Gender’ but ‘Age’ values are </a:t>
            </a:r>
            <a:r>
              <a:rPr lang="en-US" b="1" i="0" dirty="0">
                <a:solidFill>
                  <a:srgbClr val="222222"/>
                </a:solidFill>
                <a:effectLst/>
                <a:latin typeface="Lato" panose="020F0502020204030203" pitchFamily="34" charset="0"/>
              </a:rPr>
              <a:t>mostly</a:t>
            </a:r>
            <a:r>
              <a:rPr lang="en-US" b="0" i="0" dirty="0">
                <a:solidFill>
                  <a:srgbClr val="222222"/>
                </a:solidFill>
                <a:effectLst/>
                <a:latin typeface="Lato" panose="020F0502020204030203" pitchFamily="34" charset="0"/>
              </a:rPr>
              <a:t> missing for people who have answered their ‘Gender’ as ‘female’. (The reason being most of the females don’t want to reveal their age.)</a:t>
            </a:r>
          </a:p>
          <a:p>
            <a:pPr algn="l"/>
            <a:r>
              <a:rPr lang="en-US" b="0" i="0" dirty="0">
                <a:solidFill>
                  <a:srgbClr val="222222"/>
                </a:solidFill>
                <a:effectLst/>
                <a:latin typeface="Lato" panose="020F0502020204030203" pitchFamily="34" charset="0"/>
              </a:rPr>
              <a:t>In this case, the variables ‘Gender’ and ‘Age’ are related and the reason for missing values of the ‘Age’ variable can be explained by the ‘Gender’ variable but you can not predict the missing value itself.</a:t>
            </a:r>
            <a:endParaRPr lang="en-US" b="0" i="0" dirty="0">
              <a:solidFill>
                <a:srgbClr val="000000"/>
              </a:solidFill>
              <a:effectLst/>
              <a:latin typeface="Montserrat-Light"/>
            </a:endParaRPr>
          </a:p>
          <a:p>
            <a:pPr algn="l">
              <a:buFont typeface="Arial" panose="020B0604020202020204" pitchFamily="34" charset="0"/>
              <a:buChar char="•"/>
            </a:pPr>
            <a:r>
              <a:rPr lang="en-US" b="0" i="0" u="sng" dirty="0">
                <a:solidFill>
                  <a:srgbClr val="666666"/>
                </a:solidFill>
                <a:effectLst/>
                <a:latin typeface="montserrat-Light"/>
              </a:rPr>
              <a:t>Not missing at random (NMAR):</a:t>
            </a:r>
            <a:endParaRPr lang="en-US" b="0" i="0" dirty="0">
              <a:solidFill>
                <a:srgbClr val="666666"/>
              </a:solidFill>
              <a:effectLst/>
              <a:latin typeface="montserrat-Light"/>
            </a:endParaRPr>
          </a:p>
          <a:p>
            <a:pPr algn="just">
              <a:buFont typeface="Arial" panose="020B0604020202020204" pitchFamily="34" charset="0"/>
              <a:buChar char="•"/>
            </a:pPr>
            <a:r>
              <a:rPr lang="en-US" b="0" i="0" dirty="0">
                <a:solidFill>
                  <a:srgbClr val="000000"/>
                </a:solidFill>
                <a:effectLst/>
                <a:latin typeface="Montserrat-Light"/>
              </a:rPr>
              <a:t>Missing values do depend on unobserved values. On another hand, the probability of a missing value depends on the variable that is missing.</a:t>
            </a:r>
          </a:p>
          <a:p>
            <a:pPr algn="just">
              <a:buFont typeface="Arial" panose="020B0604020202020204" pitchFamily="34" charset="0"/>
              <a:buNone/>
            </a:pPr>
            <a:r>
              <a:rPr lang="en-US" b="0" i="0" u="sng" dirty="0">
                <a:solidFill>
                  <a:srgbClr val="222222"/>
                </a:solidFill>
                <a:effectLst/>
                <a:latin typeface="Lato" panose="020F0502020204030203" pitchFamily="34" charset="0"/>
              </a:rPr>
              <a:t>EXAMPLE</a:t>
            </a:r>
            <a:r>
              <a:rPr lang="en-US" b="0" i="0" dirty="0">
                <a:solidFill>
                  <a:srgbClr val="222222"/>
                </a:solidFill>
                <a:effectLst/>
                <a:latin typeface="Lato" panose="020F0502020204030203" pitchFamily="34" charset="0"/>
              </a:rPr>
              <a:t> - the purpose of the survey is to measure the overuse/addiction to social media. If people who excessively use social media, do not fill the survey intentionally, then we have a case of NMAR. Another example, people having very less or very high income may refuse to share that information in a survey. This will most probably lead to a bias in results.</a:t>
            </a:r>
          </a:p>
          <a:p>
            <a:pPr algn="just">
              <a:buFont typeface="Arial" panose="020B0604020202020204" pitchFamily="34" charset="0"/>
              <a:buNone/>
            </a:pPr>
            <a:endParaRPr lang="en-US" b="0" i="0" dirty="0">
              <a:solidFill>
                <a:srgbClr val="000000"/>
              </a:solidFill>
              <a:effectLst/>
              <a:latin typeface="Montserrat-Light"/>
            </a:endParaRPr>
          </a:p>
          <a:p>
            <a:pPr algn="l"/>
            <a:r>
              <a:rPr lang="en-US" b="0" i="0" dirty="0">
                <a:solidFill>
                  <a:srgbClr val="222222"/>
                </a:solidFill>
                <a:effectLst/>
                <a:latin typeface="Lato" panose="020F0502020204030203" pitchFamily="34" charset="0"/>
              </a:rPr>
              <a:t>In the matrix plot, you will see blank lines for each missing data. Notice that the ‘Embarked’ column has just two random missing data, which follow no pattern. They were probably lost during data acquisition. So, this can be classified as Missing completely at Random.</a:t>
            </a:r>
          </a:p>
          <a:p>
            <a:pPr algn="l"/>
            <a:r>
              <a:rPr lang="en-US" b="0" i="0" dirty="0">
                <a:solidFill>
                  <a:srgbClr val="222222"/>
                </a:solidFill>
                <a:effectLst/>
                <a:latin typeface="Lato" panose="020F0502020204030203" pitchFamily="34" charset="0"/>
              </a:rPr>
              <a:t>The age and Cabin columns could possibly be MAR. But we want to ensure that there are no correlations between them.</a:t>
            </a:r>
          </a:p>
          <a:p>
            <a:pPr algn="just">
              <a:buFont typeface="Arial" panose="020B0604020202020204" pitchFamily="34" charset="0"/>
              <a:buNone/>
            </a:pPr>
            <a:endParaRPr lang="en-US" b="0" i="0" dirty="0">
              <a:solidFill>
                <a:srgbClr val="000000"/>
              </a:solidFill>
              <a:effectLst/>
              <a:latin typeface="Montserrat-Light"/>
            </a:endParaRPr>
          </a:p>
        </p:txBody>
      </p:sp>
      <p:sp>
        <p:nvSpPr>
          <p:cNvPr id="4" name="Slide Number Placeholder 3"/>
          <p:cNvSpPr>
            <a:spLocks noGrp="1"/>
          </p:cNvSpPr>
          <p:nvPr>
            <p:ph type="sldNum" sz="quarter" idx="5"/>
          </p:nvPr>
        </p:nvSpPr>
        <p:spPr/>
        <p:txBody>
          <a:bodyPr/>
          <a:lstStyle/>
          <a:p>
            <a:fld id="{8D24B723-EF29-49B0-A9C6-B48D7C54387C}" type="slidenum">
              <a:rPr lang="en-US" smtClean="0"/>
              <a:t>6</a:t>
            </a:fld>
            <a:endParaRPr lang="en-US"/>
          </a:p>
        </p:txBody>
      </p:sp>
    </p:spTree>
    <p:extLst>
      <p:ext uri="{BB962C8B-B14F-4D97-AF65-F5344CB8AC3E}">
        <p14:creationId xmlns:p14="http://schemas.microsoft.com/office/powerpoint/2010/main" val="4084071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None/>
            </a:pPr>
            <a:r>
              <a:rPr lang="en-US" b="0" i="0" u="sng" dirty="0">
                <a:solidFill>
                  <a:srgbClr val="000000"/>
                </a:solidFill>
                <a:effectLst/>
                <a:latin typeface="Montserrat-Light"/>
              </a:rPr>
              <a:t>When outliers are present in data, imputing with median is preferable over mean. </a:t>
            </a:r>
            <a:endParaRPr lang="en-US" b="0" i="0" dirty="0">
              <a:solidFill>
                <a:srgbClr val="000000"/>
              </a:solidFill>
              <a:effectLst/>
              <a:latin typeface="Montserrat-Light"/>
            </a:endParaRPr>
          </a:p>
          <a:p>
            <a:pPr rtl="0" fontAlgn="ctr">
              <a:spcBef>
                <a:spcPts val="0"/>
              </a:spcBef>
              <a:spcAft>
                <a:spcPts val="0"/>
              </a:spcAft>
              <a:buFont typeface="+mj-lt"/>
              <a:buAutoNum type="arabicPeriod"/>
            </a:pPr>
            <a:r>
              <a:rPr lang="en-US" sz="1800" b="1" i="0" dirty="0">
                <a:effectLst/>
                <a:latin typeface="Calibri" panose="020F0502020204030204" pitchFamily="34" charset="0"/>
              </a:rPr>
              <a:t>Mean/Median/mode Imputation </a:t>
            </a:r>
            <a:r>
              <a:rPr lang="en-US" sz="1800" b="0" i="0" dirty="0">
                <a:effectLst/>
                <a:latin typeface="Calibri" panose="020F0502020204030204" pitchFamily="34" charset="0"/>
              </a:rPr>
              <a:t>– This method disregards the relationship/correlation of the given variable with other variables in the data set since it only uses the statistics of the variable (central tendency measures) for imputation. So in this case, this method will further weaken the correlations amongst variables.</a:t>
            </a:r>
          </a:p>
          <a:p>
            <a:pPr rtl="0" fontAlgn="ctr">
              <a:spcBef>
                <a:spcPts val="0"/>
              </a:spcBef>
              <a:spcAft>
                <a:spcPts val="1000"/>
              </a:spcAft>
              <a:buFont typeface="+mj-lt"/>
              <a:buAutoNum type="arabicPeriod"/>
            </a:pPr>
            <a:r>
              <a:rPr lang="en-US" sz="1800" b="1" i="0" dirty="0">
                <a:effectLst/>
                <a:latin typeface="Calibri" panose="020F0502020204030204" pitchFamily="34" charset="0"/>
              </a:rPr>
              <a:t>Regression/Prediction </a:t>
            </a:r>
            <a:r>
              <a:rPr lang="en-US" sz="1800" b="0" i="0" dirty="0">
                <a:effectLst/>
                <a:latin typeface="Calibri" panose="020F0502020204030204" pitchFamily="34" charset="0"/>
              </a:rPr>
              <a:t>– This uses the relationship or correlation of the given variable (with missing values) with other variables and exploits this through the model to predict the missing value based on the other variables. This increases the correlation amongst the variables but assumes that these correlations fully capture the missing values. So this method is in principle opposite to that of method 2 (statistical measure based imputation).</a:t>
            </a:r>
          </a:p>
          <a:p>
            <a:pPr rtl="0" fontAlgn="ctr">
              <a:spcBef>
                <a:spcPts val="0"/>
              </a:spcBef>
              <a:spcAft>
                <a:spcPts val="1000"/>
              </a:spcAft>
              <a:buFont typeface="+mj-lt"/>
              <a:buAutoNum type="arabicPeriod"/>
            </a:pPr>
            <a:r>
              <a:rPr lang="en-US" sz="1800" b="1" i="0" dirty="0">
                <a:effectLst/>
                <a:latin typeface="Calibri" panose="020F0502020204030204" pitchFamily="34" charset="0"/>
              </a:rPr>
              <a:t>Separate category for Missing:</a:t>
            </a:r>
            <a:r>
              <a:rPr lang="en-US" sz="1800" b="0" i="0" dirty="0">
                <a:effectLst/>
                <a:latin typeface="Calibri" panose="020F0502020204030204" pitchFamily="34" charset="0"/>
              </a:rPr>
              <a:t> Assumes that all missing values are similar but are different from the existing categories (by assigning them all to a single “missing” category) </a:t>
            </a:r>
          </a:p>
          <a:p>
            <a:pPr algn="just">
              <a:buFont typeface="Arial" panose="020B0604020202020204" pitchFamily="34" charset="0"/>
              <a:buNone/>
            </a:pPr>
            <a:endParaRPr lang="en-US" b="0" i="0" dirty="0">
              <a:solidFill>
                <a:srgbClr val="000000"/>
              </a:solidFill>
              <a:effectLst/>
              <a:latin typeface="Montserrat-Light"/>
            </a:endParaRPr>
          </a:p>
          <a:p>
            <a:pPr algn="just">
              <a:buFont typeface="Arial" panose="020B0604020202020204" pitchFamily="34" charset="0"/>
              <a:buNone/>
            </a:pPr>
            <a:endParaRPr lang="en-US" b="0" i="0" dirty="0">
              <a:solidFill>
                <a:srgbClr val="000000"/>
              </a:solidFill>
              <a:effectLst/>
              <a:latin typeface="Montserrat-Light"/>
            </a:endParaRPr>
          </a:p>
        </p:txBody>
      </p:sp>
      <p:sp>
        <p:nvSpPr>
          <p:cNvPr id="4" name="Slide Number Placeholder 3"/>
          <p:cNvSpPr>
            <a:spLocks noGrp="1"/>
          </p:cNvSpPr>
          <p:nvPr>
            <p:ph type="sldNum" sz="quarter" idx="5"/>
          </p:nvPr>
        </p:nvSpPr>
        <p:spPr/>
        <p:txBody>
          <a:bodyPr/>
          <a:lstStyle/>
          <a:p>
            <a:fld id="{8D24B723-EF29-49B0-A9C6-B48D7C54387C}" type="slidenum">
              <a:rPr lang="en-US" smtClean="0"/>
              <a:t>7</a:t>
            </a:fld>
            <a:endParaRPr lang="en-US"/>
          </a:p>
        </p:txBody>
      </p:sp>
    </p:spTree>
    <p:extLst>
      <p:ext uri="{BB962C8B-B14F-4D97-AF65-F5344CB8AC3E}">
        <p14:creationId xmlns:p14="http://schemas.microsoft.com/office/powerpoint/2010/main" val="1007352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292929"/>
                </a:solidFill>
                <a:effectLst/>
                <a:latin typeface="charter"/>
              </a:rPr>
              <a:t>Domain knowledge or understanding plays an important role in determining data points as outliers – For example property insurance claims - </a:t>
            </a:r>
            <a:r>
              <a:rPr lang="en-US" b="0" i="0" dirty="0">
                <a:solidFill>
                  <a:srgbClr val="000000"/>
                </a:solidFill>
                <a:effectLst/>
                <a:latin typeface="open sans" panose="020B0606030504020204" pitchFamily="34" charset="0"/>
              </a:rPr>
              <a:t>Most claims are small, but occasionally there is that one enormous claim. </a:t>
            </a:r>
          </a:p>
          <a:p>
            <a:pPr algn="l">
              <a:buFont typeface="+mj-lt"/>
              <a:buNone/>
            </a:pPr>
            <a:r>
              <a:rPr lang="en-US" b="0" i="0" dirty="0">
                <a:solidFill>
                  <a:srgbClr val="000000"/>
                </a:solidFill>
                <a:effectLst/>
                <a:latin typeface="open sans" panose="020B0606030504020204" pitchFamily="34" charset="0"/>
              </a:rPr>
              <a:t>the enormous claim is one that is unlikely to reoccur for any number of reasons. Hopefully there will never be another September 11 type destruction of two World Trade Center buildings owned by a single owner (and similarly health insurance during Covid). </a:t>
            </a:r>
          </a:p>
          <a:p>
            <a:pPr algn="l">
              <a:buFont typeface="+mj-lt"/>
              <a:buNone/>
            </a:pPr>
            <a:r>
              <a:rPr lang="en-US" b="0" i="0" dirty="0">
                <a:solidFill>
                  <a:srgbClr val="000000"/>
                </a:solidFill>
                <a:effectLst/>
                <a:latin typeface="open sans" panose="020B0606030504020204" pitchFamily="34" charset="0"/>
              </a:rPr>
              <a:t>Another example is when the insurance policy terms are revised to literally prohibit a specific kind of claim in the future. </a:t>
            </a:r>
          </a:p>
          <a:p>
            <a:pPr algn="l">
              <a:buFont typeface="+mj-lt"/>
              <a:buNone/>
            </a:pPr>
            <a:r>
              <a:rPr lang="en-US" b="0" i="0" dirty="0">
                <a:solidFill>
                  <a:srgbClr val="000000"/>
                </a:solidFill>
                <a:effectLst/>
                <a:latin typeface="open sans" panose="020B0606030504020204" pitchFamily="34" charset="0"/>
              </a:rPr>
              <a:t>Another possibility is that the specific claim is unlikely to reoccur (the insurance company stopped insuring wheelchairs, so there won’t be another wheelchair claim), but that claim is representative of another kind of claim that is likely to occur. In this case, the outlier should not be deleted. </a:t>
            </a:r>
            <a:endParaRPr lang="en-US" b="0" i="0" dirty="0">
              <a:solidFill>
                <a:srgbClr val="292929"/>
              </a:solidFill>
              <a:effectLst/>
              <a:latin typeface="charter"/>
            </a:endParaRPr>
          </a:p>
        </p:txBody>
      </p:sp>
      <p:sp>
        <p:nvSpPr>
          <p:cNvPr id="4" name="Slide Number Placeholder 3"/>
          <p:cNvSpPr>
            <a:spLocks noGrp="1"/>
          </p:cNvSpPr>
          <p:nvPr>
            <p:ph type="sldNum" sz="quarter" idx="5"/>
          </p:nvPr>
        </p:nvSpPr>
        <p:spPr/>
        <p:txBody>
          <a:bodyPr/>
          <a:lstStyle/>
          <a:p>
            <a:fld id="{8D24B723-EF29-49B0-A9C6-B48D7C54387C}" type="slidenum">
              <a:rPr lang="en-US" smtClean="0"/>
              <a:t>8</a:t>
            </a:fld>
            <a:endParaRPr lang="en-US"/>
          </a:p>
        </p:txBody>
      </p:sp>
    </p:spTree>
    <p:extLst>
      <p:ext uri="{BB962C8B-B14F-4D97-AF65-F5344CB8AC3E}">
        <p14:creationId xmlns:p14="http://schemas.microsoft.com/office/powerpoint/2010/main" val="188385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http://www.faqs.org/faqs/ai-faq/neural-nets/part2/section-16.html </a:t>
            </a:r>
          </a:p>
          <a:p>
            <a:r>
              <a:rPr lang="en-US" u="sng" dirty="0"/>
              <a:t>Why feature scaling: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algorithm which has a notion of distance embedded in it will give erroneous values without feature scaling (it will favor features with higher mean and std dev). </a:t>
            </a:r>
          </a:p>
          <a:p>
            <a:r>
              <a:rPr lang="en-US" dirty="0"/>
              <a:t>Some algorithms might not even converge without scaling. Helps iterative numeric methods like gradient descent converge faster AND prevents them from getting stuck in local minima; </a:t>
            </a:r>
          </a:p>
          <a:p>
            <a:r>
              <a:rPr lang="en-US" u="sng" dirty="0"/>
              <a:t>Drawback: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Direct/easy Interpretability of values and their units (since everything is 0 to 1) - </a:t>
            </a:r>
            <a:r>
              <a:rPr lang="en-US" b="0" dirty="0"/>
              <a:t>So remember to convert back to original scales before reporting and visualizing results and plots for ppl to understand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When should you use standardization vs normalization (min-max scaling)? (HINT: Previous Slide) (Which is better for outliers?) – Though Standardization is relatively better than </a:t>
            </a:r>
            <a:r>
              <a:rPr lang="en-US" b="1" dirty="0" err="1"/>
              <a:t>MinMax</a:t>
            </a:r>
            <a:r>
              <a:rPr lang="en-US" b="1" dirty="0"/>
              <a:t>, the Std Dev may still be affected to outliers (so using Inter-Quartile ranges like RobustScaler of scikit-learn is explicitly robust to 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629"/>
                </a:solidFill>
                <a:effectLst/>
                <a:latin typeface="-apple-system"/>
              </a:rPr>
              <a:t>In summary, it can be said that standardization gives the features a comparable scaling, but without highlighting outliers. By contrast, normalization gives the features exactly the same scaling. This can be very useful for comparing the variance of different features in one plot (like the boxplot on the right) or in several plots of the same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32629"/>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sng" dirty="0">
                <a:solidFill>
                  <a:srgbClr val="232629"/>
                </a:solidFill>
                <a:effectLst/>
                <a:latin typeface="-apple-system"/>
              </a:rPr>
              <a:t>STANDARDIZATION – </a:t>
            </a:r>
            <a:r>
              <a:rPr lang="en-US" b="0" i="0" dirty="0">
                <a:solidFill>
                  <a:srgbClr val="232629"/>
                </a:solidFill>
                <a:effectLst/>
                <a:latin typeface="-apple-system"/>
              </a:rPr>
              <a:t>CLUSTERING, PCA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sng" dirty="0">
                <a:solidFill>
                  <a:srgbClr val="232629"/>
                </a:solidFill>
                <a:effectLst/>
                <a:latin typeface="-apple-system"/>
              </a:rPr>
              <a:t>MINMAX SCALING – </a:t>
            </a:r>
            <a:r>
              <a:rPr lang="en-US" b="0" i="0" dirty="0">
                <a:solidFill>
                  <a:srgbClr val="232629"/>
                </a:solidFill>
                <a:effectLst/>
                <a:latin typeface="-apple-system"/>
              </a:rPr>
              <a:t>Scaling pixel intensities of raw image; NN if it requires values in [0,1]</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8D24B723-EF29-49B0-A9C6-B48D7C54387C}" type="slidenum">
              <a:rPr lang="en-US" smtClean="0"/>
              <a:t>9</a:t>
            </a:fld>
            <a:endParaRPr lang="en-US"/>
          </a:p>
        </p:txBody>
      </p:sp>
    </p:spTree>
    <p:extLst>
      <p:ext uri="{BB962C8B-B14F-4D97-AF65-F5344CB8AC3E}">
        <p14:creationId xmlns:p14="http://schemas.microsoft.com/office/powerpoint/2010/main" val="4195619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http://www.faqs.org/faqs/ai-faq/neural-nets/part2/section-16.html </a:t>
            </a:r>
          </a:p>
          <a:p>
            <a:r>
              <a:rPr lang="en-US" b="1" u="sng" dirty="0"/>
              <a:t>Min Max Scaling:</a:t>
            </a:r>
            <a:br>
              <a:rPr lang="en-US" u="sng" dirty="0"/>
            </a:br>
            <a:r>
              <a:rPr lang="en-US" b="0" i="0" dirty="0">
                <a:solidFill>
                  <a:srgbClr val="212529"/>
                </a:solidFill>
                <a:effectLst/>
                <a:latin typeface="-apple-system"/>
              </a:rPr>
              <a:t>The motivation to use this scaling include robustness to very small standard deviations of features and preserving zero entries in sparse data.</a:t>
            </a:r>
            <a:endParaRPr lang="en-US"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When should you use standardization vs normalization (min-max scaling)? (HINT: Previous Slide) (Which is better for outliers?) – Though Standardization is relatively better than </a:t>
            </a:r>
            <a:r>
              <a:rPr lang="en-US" b="1" dirty="0" err="1"/>
              <a:t>MinMax</a:t>
            </a:r>
            <a:r>
              <a:rPr lang="en-US" b="1" dirty="0"/>
              <a:t>, the Std Dev may still be affected to outliers (so using Inter-Quartile ranges like RobustScaler of scikit-learn is explicitly robust to 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629"/>
                </a:solidFill>
                <a:effectLst/>
                <a:latin typeface="-apple-system"/>
              </a:rPr>
              <a:t>In summary, it can be said that standardization gives the features a comparable scaling, but without highlighting outliers. By contrast, normalization gives the features exactly the same scaling. This can be very useful for comparing the variance of different features.</a:t>
            </a:r>
          </a:p>
        </p:txBody>
      </p:sp>
      <p:sp>
        <p:nvSpPr>
          <p:cNvPr id="4" name="Slide Number Placeholder 3"/>
          <p:cNvSpPr>
            <a:spLocks noGrp="1"/>
          </p:cNvSpPr>
          <p:nvPr>
            <p:ph type="sldNum" sz="quarter" idx="5"/>
          </p:nvPr>
        </p:nvSpPr>
        <p:spPr/>
        <p:txBody>
          <a:bodyPr/>
          <a:lstStyle/>
          <a:p>
            <a:fld id="{8D24B723-EF29-49B0-A9C6-B48D7C54387C}" type="slidenum">
              <a:rPr lang="en-US" smtClean="0"/>
              <a:t>10</a:t>
            </a:fld>
            <a:endParaRPr lang="en-US"/>
          </a:p>
        </p:txBody>
      </p:sp>
    </p:spTree>
    <p:extLst>
      <p:ext uri="{BB962C8B-B14F-4D97-AF65-F5344CB8AC3E}">
        <p14:creationId xmlns:p14="http://schemas.microsoft.com/office/powerpoint/2010/main" val="1829194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8D24B723-EF29-49B0-A9C6-B48D7C54387C}" type="slidenum">
              <a:rPr lang="en-US" smtClean="0"/>
              <a:t>11</a:t>
            </a:fld>
            <a:endParaRPr lang="en-US"/>
          </a:p>
        </p:txBody>
      </p:sp>
    </p:spTree>
    <p:extLst>
      <p:ext uri="{BB962C8B-B14F-4D97-AF65-F5344CB8AC3E}">
        <p14:creationId xmlns:p14="http://schemas.microsoft.com/office/powerpoint/2010/main" val="3359299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emf"/><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emf"/><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28" y="0"/>
            <a:ext cx="12187944" cy="6858000"/>
          </a:xfrm>
          <a:prstGeom prst="rect">
            <a:avLst/>
          </a:prstGeom>
        </p:spPr>
      </p:pic>
      <p:sp>
        <p:nvSpPr>
          <p:cNvPr id="2" name="Title 1"/>
          <p:cNvSpPr>
            <a:spLocks noGrp="1"/>
          </p:cNvSpPr>
          <p:nvPr>
            <p:ph type="ctrTitle"/>
          </p:nvPr>
        </p:nvSpPr>
        <p:spPr>
          <a:xfrm>
            <a:off x="794528" y="1854201"/>
            <a:ext cx="7375649" cy="1655763"/>
          </a:xfrm>
        </p:spPr>
        <p:txBody>
          <a:bodyPr anchor="b">
            <a:noAutofit/>
          </a:bodyPr>
          <a:lstStyle>
            <a:lvl1pPr algn="l">
              <a:spcBef>
                <a:spcPts val="0"/>
              </a:spcBef>
              <a:defRPr sz="4000">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8" y="3602037"/>
            <a:ext cx="7375649" cy="1655763"/>
          </a:xfrm>
        </p:spPr>
        <p:txBody>
          <a:bodyPr>
            <a:noAutofit/>
          </a:bodyPr>
          <a:lstStyle>
            <a:lvl1pPr marL="0" indent="0" algn="l">
              <a:spcBef>
                <a:spcPts val="0"/>
              </a:spcBef>
              <a:buNone/>
              <a:defRPr sz="2000">
                <a:solidFill>
                  <a:schemeClr val="bg2"/>
                </a:solidFill>
              </a:defRPr>
            </a:lvl1pPr>
            <a:lvl2pPr marL="457143" indent="0" algn="ctr">
              <a:buNone/>
              <a:defRPr sz="2000"/>
            </a:lvl2pPr>
            <a:lvl3pPr marL="914286" indent="0" algn="ctr">
              <a:buNone/>
              <a:defRPr sz="1800"/>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87321" y="916290"/>
            <a:ext cx="2792832" cy="791916"/>
          </a:xfrm>
          <a:prstGeom prst="rect">
            <a:avLst/>
          </a:prstGeom>
        </p:spPr>
      </p:pic>
      <p:pic>
        <p:nvPicPr>
          <p:cNvPr id="6" name="Picture 5">
            <a:extLst>
              <a:ext uri="{FF2B5EF4-FFF2-40B4-BE49-F238E27FC236}">
                <a16:creationId xmlns:a16="http://schemas.microsoft.com/office/drawing/2014/main" id="{2E579AE1-0EF4-48E2-89A1-E8BFCB832B9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3797"/>
          <a:stretch/>
        </p:blipFill>
        <p:spPr>
          <a:xfrm>
            <a:off x="3695818" y="935803"/>
            <a:ext cx="2575833" cy="611544"/>
          </a:xfrm>
          <a:prstGeom prst="rect">
            <a:avLst/>
          </a:prstGeom>
        </p:spPr>
      </p:pic>
      <p:sp>
        <p:nvSpPr>
          <p:cNvPr id="7" name="TextBox 6">
            <a:extLst>
              <a:ext uri="{FF2B5EF4-FFF2-40B4-BE49-F238E27FC236}">
                <a16:creationId xmlns:a16="http://schemas.microsoft.com/office/drawing/2014/main" id="{2D49F38C-0B23-402B-8788-FF8702A5D7D8}"/>
              </a:ext>
            </a:extLst>
          </p:cNvPr>
          <p:cNvSpPr txBox="1"/>
          <p:nvPr/>
        </p:nvSpPr>
        <p:spPr>
          <a:xfrm>
            <a:off x="0" y="6498394"/>
            <a:ext cx="6739637" cy="328343"/>
          </a:xfrm>
          <a:prstGeom prst="rect">
            <a:avLst/>
          </a:prstGeom>
          <a:noFill/>
        </p:spPr>
        <p:txBody>
          <a:bodyPr wrap="square" lIns="162545" tIns="81272" rIns="162545" bIns="81272" rtlCol="0" anchor="ctr">
            <a:spAutoFit/>
          </a:bodyPr>
          <a:lstStyle/>
          <a:p>
            <a:r>
              <a:rPr lang="en-US" sz="1067"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67"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67"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spTree>
    <p:extLst>
      <p:ext uri="{BB962C8B-B14F-4D97-AF65-F5344CB8AC3E}">
        <p14:creationId xmlns:p14="http://schemas.microsoft.com/office/powerpoint/2010/main" val="428391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1"/>
                </a:solidFill>
              </a:defRPr>
            </a:lvl1pPr>
            <a:lvl2pPr>
              <a:spcBef>
                <a:spcPts val="0"/>
              </a:spcBef>
              <a:spcAft>
                <a:spcPts val="600"/>
              </a:spcAft>
              <a:defRPr>
                <a:solidFill>
                  <a:schemeClr val="tx1"/>
                </a:solidFill>
              </a:defRPr>
            </a:lvl2pPr>
            <a:lvl3pPr>
              <a:spcBef>
                <a:spcPts val="0"/>
              </a:spcBef>
              <a:spcAft>
                <a:spcPts val="600"/>
              </a:spcAft>
              <a:defRPr>
                <a:solidFill>
                  <a:schemeClr val="tx1"/>
                </a:solidFill>
              </a:defRPr>
            </a:lvl3pPr>
            <a:lvl4pPr>
              <a:spcBef>
                <a:spcPts val="0"/>
              </a:spcBef>
              <a:spcAft>
                <a:spcPts val="600"/>
              </a:spcAft>
              <a:defRPr>
                <a:solidFill>
                  <a:schemeClr val="tx1"/>
                </a:solidFill>
              </a:defRPr>
            </a:lvl4pPr>
            <a:lvl5pPr>
              <a:spcBef>
                <a:spcPts val="0"/>
              </a:spcBef>
              <a:spcAft>
                <a:spcPts val="6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1995"/>
          <a:stretch/>
        </p:blipFill>
        <p:spPr>
          <a:xfrm>
            <a:off x="11462148" y="6367413"/>
            <a:ext cx="491157" cy="268579"/>
          </a:xfrm>
          <a:prstGeom prst="rect">
            <a:avLst/>
          </a:prstGeom>
        </p:spPr>
      </p:pic>
      <p:sp>
        <p:nvSpPr>
          <p:cNvPr id="11" name="Content Placeholder 6">
            <a:extLst>
              <a:ext uri="{FF2B5EF4-FFF2-40B4-BE49-F238E27FC236}">
                <a16:creationId xmlns:a16="http://schemas.microsoft.com/office/drawing/2014/main" id="{D97CD980-4659-4714-A3A3-8B7809B99151}"/>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3767190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1"/>
                </a:solidFill>
              </a:defRPr>
            </a:lvl1pPr>
            <a:lvl2pPr>
              <a:spcBef>
                <a:spcPts val="0"/>
              </a:spcBef>
              <a:spcAft>
                <a:spcPts val="600"/>
              </a:spcAft>
              <a:defRPr>
                <a:solidFill>
                  <a:schemeClr val="tx1"/>
                </a:solidFill>
              </a:defRPr>
            </a:lvl2pPr>
            <a:lvl3pPr>
              <a:spcBef>
                <a:spcPts val="0"/>
              </a:spcBef>
              <a:spcAft>
                <a:spcPts val="600"/>
              </a:spcAft>
              <a:defRPr>
                <a:solidFill>
                  <a:schemeClr val="tx1"/>
                </a:solidFill>
              </a:defRPr>
            </a:lvl3pPr>
            <a:lvl4pPr>
              <a:spcBef>
                <a:spcPts val="0"/>
              </a:spcBef>
              <a:spcAft>
                <a:spcPts val="600"/>
              </a:spcAft>
              <a:defRPr>
                <a:solidFill>
                  <a:schemeClr val="tx1"/>
                </a:solidFill>
              </a:defRPr>
            </a:lvl4pPr>
            <a:lvl5pPr>
              <a:spcBef>
                <a:spcPts val="0"/>
              </a:spcBef>
              <a:spcAft>
                <a:spcPts val="6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2690163D-B41F-4A2B-8225-2CA9BD7F2EB3}"/>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86601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1"/>
                </a:solidFill>
              </a:defRPr>
            </a:lvl1pPr>
            <a:lvl2pPr>
              <a:spcBef>
                <a:spcPts val="0"/>
              </a:spcBef>
              <a:spcAft>
                <a:spcPts val="600"/>
              </a:spcAft>
              <a:defRPr>
                <a:solidFill>
                  <a:schemeClr val="tx1"/>
                </a:solidFill>
              </a:defRPr>
            </a:lvl2pPr>
            <a:lvl3pPr>
              <a:spcBef>
                <a:spcPts val="0"/>
              </a:spcBef>
              <a:spcAft>
                <a:spcPts val="600"/>
              </a:spcAft>
              <a:defRPr>
                <a:solidFill>
                  <a:schemeClr val="tx1"/>
                </a:solidFill>
              </a:defRPr>
            </a:lvl3pPr>
            <a:lvl4pPr>
              <a:spcBef>
                <a:spcPts val="0"/>
              </a:spcBef>
              <a:spcAft>
                <a:spcPts val="600"/>
              </a:spcAft>
              <a:defRPr>
                <a:solidFill>
                  <a:schemeClr val="tx1"/>
                </a:solidFill>
              </a:defRPr>
            </a:lvl4pPr>
            <a:lvl5pPr>
              <a:spcBef>
                <a:spcPts val="0"/>
              </a:spcBef>
              <a:spcAft>
                <a:spcPts val="6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a:extLst>
              <a:ext uri="{FF2B5EF4-FFF2-40B4-BE49-F238E27FC236}">
                <a16:creationId xmlns:a16="http://schemas.microsoft.com/office/drawing/2014/main" id="{34C13E9B-AB2F-4469-A930-D8FA91D9FB92}"/>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783951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7"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sp>
        <p:nvSpPr>
          <p:cNvPr id="2" name="Title 1"/>
          <p:cNvSpPr>
            <a:spLocks noGrp="1"/>
          </p:cNvSpPr>
          <p:nvPr>
            <p:ph type="title"/>
          </p:nvPr>
        </p:nvSpPr>
        <p:spPr>
          <a:xfrm>
            <a:off x="838201" y="641572"/>
            <a:ext cx="6220899" cy="547704"/>
          </a:xfrm>
        </p:spPr>
        <p:txBody>
          <a:bodyPr>
            <a:noAutofit/>
          </a:bodyPr>
          <a:lstStyle>
            <a:lvl1pPr>
              <a:spcBef>
                <a:spcPts val="0"/>
              </a:spcBef>
              <a:spcAft>
                <a:spcPts val="0"/>
              </a:spcAft>
              <a:defRPr sz="3000">
                <a:solidFill>
                  <a:schemeClr val="tx1"/>
                </a:solidFill>
              </a:defRPr>
            </a:lvl1pPr>
          </a:lstStyle>
          <a:p>
            <a:r>
              <a:rPr lang="en-US"/>
              <a:t>Click to edit Master title style</a:t>
            </a:r>
          </a:p>
        </p:txBody>
      </p:sp>
      <p:sp>
        <p:nvSpPr>
          <p:cNvPr id="3" name="Content Placeholder 2"/>
          <p:cNvSpPr>
            <a:spLocks noGrp="1"/>
          </p:cNvSpPr>
          <p:nvPr>
            <p:ph idx="1"/>
          </p:nvPr>
        </p:nvSpPr>
        <p:spPr>
          <a:xfrm>
            <a:off x="838201" y="1446035"/>
            <a:ext cx="6220899" cy="4901609"/>
          </a:xfrm>
        </p:spPr>
        <p:txBody>
          <a:bodyPr>
            <a:noAutofit/>
          </a:bodyPr>
          <a:lstStyle>
            <a:lvl1pPr>
              <a:defRPr sz="1800">
                <a:solidFill>
                  <a:schemeClr val="tx1"/>
                </a:solidFill>
              </a:defRPr>
            </a:lvl1pPr>
            <a:lvl2pPr>
              <a:defRPr sz="140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6" y="287080"/>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9" y="0"/>
            <a:ext cx="4824596" cy="3429000"/>
          </a:xfrm>
        </p:spPr>
        <p:txBody>
          <a:bodyPr anchor="t"/>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1" y="3667925"/>
            <a:ext cx="3952064" cy="2679719"/>
          </a:xfrm>
        </p:spPr>
        <p:txBody>
          <a:bodyPr>
            <a:noAutofit/>
          </a:bodyPr>
          <a:lstStyle>
            <a:lvl1pPr>
              <a:defRPr sz="1800">
                <a:solidFill>
                  <a:schemeClr val="tx1"/>
                </a:solidFill>
              </a:defRPr>
            </a:lvl1pPr>
            <a:lvl2pPr>
              <a:defRPr sz="1400">
                <a:solidFill>
                  <a:schemeClr val="tx1"/>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
        <p:nvSpPr>
          <p:cNvPr id="11" name="Content Placeholder 6">
            <a:extLst>
              <a:ext uri="{FF2B5EF4-FFF2-40B4-BE49-F238E27FC236}">
                <a16:creationId xmlns:a16="http://schemas.microsoft.com/office/drawing/2014/main" id="{2052A631-2ADD-43B8-97BA-92E35D8CE8C3}"/>
              </a:ext>
            </a:extLst>
          </p:cNvPr>
          <p:cNvSpPr>
            <a:spLocks noGrp="1"/>
          </p:cNvSpPr>
          <p:nvPr>
            <p:ph sz="quarter" idx="13" hasCustomPrompt="1"/>
          </p:nvPr>
        </p:nvSpPr>
        <p:spPr>
          <a:xfrm>
            <a:off x="112739" y="6448639"/>
            <a:ext cx="11241061" cy="268579"/>
          </a:xfrm>
          <a:prstGeom prst="rect">
            <a:avLst/>
          </a:prstGeom>
        </p:spPr>
        <p:txBody>
          <a:bodyPr anchor="b"/>
          <a:lstStyle>
            <a:lvl1pPr marL="0" indent="0">
              <a:buNone/>
              <a:defRPr sz="1333">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555323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8"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838204" y="365133"/>
            <a:ext cx="5957381" cy="811921"/>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4" y="1410515"/>
            <a:ext cx="5957381" cy="4766452"/>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20" y="1410515"/>
            <a:ext cx="4099641" cy="4766452"/>
          </a:xfrm>
        </p:spPr>
        <p:txBody>
          <a:bodyPr>
            <a:noAutofit/>
          </a:bodyPr>
          <a:lstStyle>
            <a:lvl1pPr>
              <a:defRPr sz="2000">
                <a:solidFill>
                  <a:schemeClr val="tx1"/>
                </a:solidFill>
              </a:defRPr>
            </a:lvl1pPr>
            <a:lvl2pPr>
              <a:defRPr sz="1600">
                <a:solidFill>
                  <a:schemeClr val="tx1"/>
                </a:solidFill>
              </a:defRPr>
            </a:lvl2pPr>
            <a:lvl3pPr>
              <a:defRPr sz="1200">
                <a:solidFill>
                  <a:schemeClr val="tx1"/>
                </a:solidFill>
              </a:defRPr>
            </a:lvl3pPr>
            <a:lvl4pPr>
              <a:defRPr sz="10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19E53EA4-444F-4B5A-B892-3A3DAAB1C5BD}"/>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564677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8"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838204" y="365133"/>
            <a:ext cx="5957381" cy="811921"/>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4" y="1410515"/>
            <a:ext cx="5957381" cy="47664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20" y="365128"/>
            <a:ext cx="4099641" cy="5811837"/>
          </a:xfrm>
        </p:spPr>
        <p:txBody>
          <a:bodyPr anchor="t"/>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r>
              <a:rPr lang="en-US"/>
              <a:t>Click icon to add picture</a:t>
            </a:r>
          </a:p>
        </p:txBody>
      </p:sp>
      <p:sp>
        <p:nvSpPr>
          <p:cNvPr id="8" name="Content Placeholder 6">
            <a:extLst>
              <a:ext uri="{FF2B5EF4-FFF2-40B4-BE49-F238E27FC236}">
                <a16:creationId xmlns:a16="http://schemas.microsoft.com/office/drawing/2014/main" id="{8E391B03-2A5A-4B4E-BF6A-14340D6FD422}"/>
              </a:ext>
            </a:extLst>
          </p:cNvPr>
          <p:cNvSpPr>
            <a:spLocks noGrp="1"/>
          </p:cNvSpPr>
          <p:nvPr>
            <p:ph sz="quarter" idx="12"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550924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5587780" y="365133"/>
            <a:ext cx="5957381" cy="811921"/>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80" y="1410515"/>
            <a:ext cx="5957381" cy="47664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3" y="0"/>
            <a:ext cx="4900972" cy="6858000"/>
          </a:xfrm>
        </p:spPr>
        <p:txBody>
          <a:bodyPr anchor="t"/>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1995"/>
          <a:stretch/>
        </p:blipFill>
        <p:spPr>
          <a:xfrm>
            <a:off x="11462148" y="6367413"/>
            <a:ext cx="491157" cy="268579"/>
          </a:xfrm>
          <a:prstGeom prst="rect">
            <a:avLst/>
          </a:prstGeom>
        </p:spPr>
      </p:pic>
      <p:sp>
        <p:nvSpPr>
          <p:cNvPr id="9" name="Content Placeholder 6">
            <a:extLst>
              <a:ext uri="{FF2B5EF4-FFF2-40B4-BE49-F238E27FC236}">
                <a16:creationId xmlns:a16="http://schemas.microsoft.com/office/drawing/2014/main" id="{8A5302CD-6728-496B-929A-6B1557F54F12}"/>
              </a:ext>
            </a:extLst>
          </p:cNvPr>
          <p:cNvSpPr>
            <a:spLocks noGrp="1"/>
          </p:cNvSpPr>
          <p:nvPr>
            <p:ph sz="quarter" idx="12"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838600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sz="half" idx="1"/>
          </p:nvPr>
        </p:nvSpPr>
        <p:spPr>
          <a:xfrm>
            <a:off x="838200" y="1410515"/>
            <a:ext cx="5181600" cy="4766452"/>
          </a:xfrm>
        </p:spPr>
        <p:txBody>
          <a:bodyPr/>
          <a:lstStyle>
            <a:lvl1pPr>
              <a:defRPr>
                <a:solidFill>
                  <a:schemeClr val="bg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5"/>
            <a:ext cx="5181600" cy="4766452"/>
          </a:xfrm>
        </p:spPr>
        <p:txBody>
          <a:bodyPr/>
          <a:lstStyle>
            <a:lvl1pPr>
              <a:defRPr>
                <a:solidFill>
                  <a:schemeClr val="bg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sp>
        <p:nvSpPr>
          <p:cNvPr id="7" name="Content Placeholder 6">
            <a:extLst>
              <a:ext uri="{FF2B5EF4-FFF2-40B4-BE49-F238E27FC236}">
                <a16:creationId xmlns:a16="http://schemas.microsoft.com/office/drawing/2014/main" id="{36FE17D3-BAA5-4063-9715-9D8A99BA1962}"/>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05434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column content v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340695"/>
            <a:ext cx="5157787" cy="823912"/>
          </a:xfrm>
        </p:spPr>
        <p:txBody>
          <a:bodyPr anchor="b">
            <a:noAutofit/>
          </a:bodyPr>
          <a:lstStyle>
            <a:lvl1pPr marL="0" indent="0" algn="ctr">
              <a:spcBef>
                <a:spcPts val="0"/>
              </a:spcBef>
              <a:spcAft>
                <a:spcPts val="0"/>
              </a:spcAft>
              <a:buNone/>
              <a:defRPr sz="2200" b="0">
                <a:solidFill>
                  <a:schemeClr val="bg2"/>
                </a:solidFill>
              </a:defRPr>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70"/>
            <a:ext cx="5157787" cy="3873399"/>
          </a:xfrm>
        </p:spPr>
        <p:txBody>
          <a:bodyPr>
            <a:noAutofit/>
          </a:bodyPr>
          <a:lstStyle>
            <a:lvl1pPr>
              <a:defRPr sz="1800">
                <a:solidFill>
                  <a:schemeClr val="tx1"/>
                </a:solidFill>
              </a:defRPr>
            </a:lvl1pPr>
            <a:lvl2pPr>
              <a:defRPr sz="140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340695"/>
            <a:ext cx="5183188" cy="823912"/>
          </a:xfrm>
        </p:spPr>
        <p:txBody>
          <a:bodyPr anchor="b">
            <a:noAutofit/>
          </a:bodyPr>
          <a:lstStyle>
            <a:lvl1pPr marL="0" indent="0" algn="ctr">
              <a:spcBef>
                <a:spcPts val="0"/>
              </a:spcBef>
              <a:spcAft>
                <a:spcPts val="0"/>
              </a:spcAft>
              <a:buNone/>
              <a:defRPr sz="2200" b="0">
                <a:solidFill>
                  <a:schemeClr val="bg2"/>
                </a:solidFill>
              </a:defRPr>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316270"/>
            <a:ext cx="5183188" cy="3873399"/>
          </a:xfrm>
        </p:spPr>
        <p:txBody>
          <a:bodyPr>
            <a:noAutofit/>
          </a:bodyPr>
          <a:lstStyle>
            <a:lvl1pPr>
              <a:defRPr sz="1800">
                <a:solidFill>
                  <a:schemeClr val="tx1"/>
                </a:solidFill>
              </a:defRPr>
            </a:lvl1pPr>
            <a:lvl2pPr>
              <a:defRPr sz="140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sp>
        <p:nvSpPr>
          <p:cNvPr id="8" name="Title 1">
            <a:extLst>
              <a:ext uri="{FF2B5EF4-FFF2-40B4-BE49-F238E27FC236}">
                <a16:creationId xmlns:a16="http://schemas.microsoft.com/office/drawing/2014/main" id="{DB30C50F-4B47-417D-9B38-0194F2E3A205}"/>
              </a:ext>
            </a:extLst>
          </p:cNvPr>
          <p:cNvSpPr>
            <a:spLocks noGrp="1"/>
          </p:cNvSpPr>
          <p:nvPr>
            <p:ph type="title"/>
          </p:nvPr>
        </p:nvSpPr>
        <p:spPr>
          <a:xfrm>
            <a:off x="297204" y="275073"/>
            <a:ext cx="10515600" cy="811921"/>
          </a:xfrm>
        </p:spPr>
        <p:txBody>
          <a:bodyPr/>
          <a:lstStyle>
            <a:lvl1pPr>
              <a:defRPr>
                <a:solidFill>
                  <a:schemeClr val="tx1"/>
                </a:solidFill>
              </a:defRPr>
            </a:lvl1pPr>
          </a:lstStyle>
          <a:p>
            <a:r>
              <a:rPr lang="en-US"/>
              <a:t>Click to edit Master title style</a:t>
            </a:r>
          </a:p>
        </p:txBody>
      </p:sp>
      <p:sp>
        <p:nvSpPr>
          <p:cNvPr id="11" name="Content Placeholder 6">
            <a:extLst>
              <a:ext uri="{FF2B5EF4-FFF2-40B4-BE49-F238E27FC236}">
                <a16:creationId xmlns:a16="http://schemas.microsoft.com/office/drawing/2014/main" id="{EB3B8491-C628-4787-8129-EF593935B070}"/>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790888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1995"/>
          <a:stretch/>
        </p:blipFill>
        <p:spPr>
          <a:xfrm>
            <a:off x="11462148" y="6367413"/>
            <a:ext cx="491157" cy="268579"/>
          </a:xfrm>
          <a:prstGeom prst="rect">
            <a:avLst/>
          </a:prstGeom>
        </p:spPr>
      </p:pic>
      <p:sp>
        <p:nvSpPr>
          <p:cNvPr id="8" name="Content Placeholder 6">
            <a:extLst>
              <a:ext uri="{FF2B5EF4-FFF2-40B4-BE49-F238E27FC236}">
                <a16:creationId xmlns:a16="http://schemas.microsoft.com/office/drawing/2014/main" id="{5D1F2FED-4299-467D-9C20-1066455B637D}"/>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304246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28" y="0"/>
            <a:ext cx="12187944" cy="6858000"/>
          </a:xfrm>
          <a:prstGeom prst="rect">
            <a:avLst/>
          </a:prstGeom>
        </p:spPr>
      </p:pic>
      <p:sp>
        <p:nvSpPr>
          <p:cNvPr id="2" name="Title 1"/>
          <p:cNvSpPr>
            <a:spLocks noGrp="1"/>
          </p:cNvSpPr>
          <p:nvPr>
            <p:ph type="ctrTitle"/>
          </p:nvPr>
        </p:nvSpPr>
        <p:spPr>
          <a:xfrm>
            <a:off x="794528" y="1854201"/>
            <a:ext cx="7375649" cy="1655763"/>
          </a:xfrm>
        </p:spPr>
        <p:txBody>
          <a:bodyPr anchor="b">
            <a:noAutofit/>
          </a:bodyPr>
          <a:lstStyle>
            <a:lvl1pPr algn="l">
              <a:spcBef>
                <a:spcPts val="0"/>
              </a:spcBef>
              <a:defRPr sz="4000">
                <a:solidFill>
                  <a:schemeClr val="tx1"/>
                </a:solidFill>
              </a:defRPr>
            </a:lvl1pPr>
          </a:lstStyle>
          <a:p>
            <a:r>
              <a:rPr lang="en-US"/>
              <a:t>Click to edit Master title style</a:t>
            </a:r>
          </a:p>
        </p:txBody>
      </p:sp>
      <p:sp>
        <p:nvSpPr>
          <p:cNvPr id="3" name="Subtitle 2"/>
          <p:cNvSpPr>
            <a:spLocks noGrp="1"/>
          </p:cNvSpPr>
          <p:nvPr>
            <p:ph type="subTitle" idx="1"/>
          </p:nvPr>
        </p:nvSpPr>
        <p:spPr>
          <a:xfrm>
            <a:off x="794528" y="3602037"/>
            <a:ext cx="7375649" cy="1655763"/>
          </a:xfrm>
        </p:spPr>
        <p:txBody>
          <a:bodyPr>
            <a:noAutofit/>
          </a:bodyPr>
          <a:lstStyle>
            <a:lvl1pPr marL="0" indent="0" algn="l">
              <a:spcBef>
                <a:spcPts val="0"/>
              </a:spcBef>
              <a:buNone/>
              <a:defRPr sz="2000">
                <a:solidFill>
                  <a:schemeClr val="bg2"/>
                </a:solidFill>
              </a:defRPr>
            </a:lvl1pPr>
            <a:lvl2pPr marL="457143" indent="0" algn="ctr">
              <a:buNone/>
              <a:defRPr sz="2000"/>
            </a:lvl2pPr>
            <a:lvl3pPr marL="914286" indent="0" algn="ctr">
              <a:buNone/>
              <a:defRPr sz="1800"/>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321" y="916284"/>
            <a:ext cx="2792832" cy="791917"/>
          </a:xfrm>
          <a:prstGeom prst="rect">
            <a:avLst/>
          </a:prstGeom>
        </p:spPr>
      </p:pic>
      <p:pic>
        <p:nvPicPr>
          <p:cNvPr id="6" name="Picture 5">
            <a:extLst>
              <a:ext uri="{FF2B5EF4-FFF2-40B4-BE49-F238E27FC236}">
                <a16:creationId xmlns:a16="http://schemas.microsoft.com/office/drawing/2014/main" id="{5C1FEECE-7340-4D1D-844B-E497A8CBD677}"/>
              </a:ext>
            </a:extLst>
          </p:cNvPr>
          <p:cNvPicPr>
            <a:picLocks noChangeAspect="1"/>
          </p:cNvPicPr>
          <p:nvPr/>
        </p:nvPicPr>
        <p:blipFill rotWithShape="1">
          <a:blip r:embed="rId4" cstate="screen">
            <a:duotone>
              <a:prstClr val="black"/>
              <a:schemeClr val="accent3">
                <a:tint val="45000"/>
                <a:satMod val="400000"/>
              </a:schemeClr>
            </a:duotone>
            <a:lum bright="-40000" contrast="-40000"/>
            <a:extLst>
              <a:ext uri="{28A0092B-C50C-407E-A947-70E740481C1C}">
                <a14:useLocalDpi xmlns:a14="http://schemas.microsoft.com/office/drawing/2010/main"/>
              </a:ext>
            </a:extLst>
          </a:blip>
          <a:srcRect l="53797"/>
          <a:stretch/>
        </p:blipFill>
        <p:spPr>
          <a:xfrm>
            <a:off x="3695818" y="935803"/>
            <a:ext cx="2575833" cy="611544"/>
          </a:xfrm>
          <a:prstGeom prst="rect">
            <a:avLst/>
          </a:prstGeom>
        </p:spPr>
      </p:pic>
      <p:sp>
        <p:nvSpPr>
          <p:cNvPr id="7" name="TextBox 6">
            <a:extLst>
              <a:ext uri="{FF2B5EF4-FFF2-40B4-BE49-F238E27FC236}">
                <a16:creationId xmlns:a16="http://schemas.microsoft.com/office/drawing/2014/main" id="{C2DA7816-2BEF-49C4-B140-3CE1C965C766}"/>
              </a:ext>
            </a:extLst>
          </p:cNvPr>
          <p:cNvSpPr txBox="1"/>
          <p:nvPr/>
        </p:nvSpPr>
        <p:spPr>
          <a:xfrm>
            <a:off x="0" y="6498394"/>
            <a:ext cx="6739637" cy="328343"/>
          </a:xfrm>
          <a:prstGeom prst="rect">
            <a:avLst/>
          </a:prstGeom>
          <a:noFill/>
        </p:spPr>
        <p:txBody>
          <a:bodyPr wrap="square" lIns="162545" tIns="81272" rIns="162545" bIns="81272" rtlCol="0" anchor="ctr">
            <a:spAutoFit/>
          </a:bodyPr>
          <a:lstStyle/>
          <a:p>
            <a:r>
              <a:rPr lang="en-US" sz="1067" b="0" i="0" kern="1200">
                <a:solidFill>
                  <a:schemeClr val="tx1"/>
                </a:solidFill>
                <a:effectLst/>
                <a:latin typeface="Arial" panose="020B0604020202020204" pitchFamily="34" charset="0"/>
                <a:ea typeface="Verdana" pitchFamily="34" charset="0"/>
                <a:cs typeface="Arial" panose="020B0604020202020204" pitchFamily="34" charset="0"/>
              </a:rPr>
              <a:t>Copyright © 2021</a:t>
            </a:r>
            <a:r>
              <a:rPr lang="en-US" sz="1067" b="0" i="0" kern="1200" baseline="0">
                <a:solidFill>
                  <a:schemeClr val="tx1"/>
                </a:solidFill>
                <a:effectLst/>
                <a:latin typeface="Arial" panose="020B0604020202020204" pitchFamily="34" charset="0"/>
                <a:ea typeface="Verdana" pitchFamily="34" charset="0"/>
                <a:cs typeface="Arial" panose="020B0604020202020204" pitchFamily="34" charset="0"/>
              </a:rPr>
              <a:t> </a:t>
            </a:r>
            <a:r>
              <a:rPr lang="en-US" sz="1067" b="0" i="0" kern="1200">
                <a:solidFill>
                  <a:schemeClr val="tx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spTree>
    <p:extLst>
      <p:ext uri="{BB962C8B-B14F-4D97-AF65-F5344CB8AC3E}">
        <p14:creationId xmlns:p14="http://schemas.microsoft.com/office/powerpoint/2010/main" val="996542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sp>
        <p:nvSpPr>
          <p:cNvPr id="2" name="Title 1"/>
          <p:cNvSpPr>
            <a:spLocks noGrp="1"/>
          </p:cNvSpPr>
          <p:nvPr>
            <p:ph type="title"/>
          </p:nvPr>
        </p:nvSpPr>
        <p:spPr>
          <a:xfrm>
            <a:off x="839788" y="457200"/>
            <a:ext cx="3932237" cy="1600200"/>
          </a:xfrm>
        </p:spPr>
        <p:txBody>
          <a:bodyPr anchor="b">
            <a:noAutofit/>
          </a:bodyPr>
          <a:lstStyle>
            <a:lvl1pPr>
              <a:spcBef>
                <a:spcPts val="0"/>
              </a:spcBef>
              <a:spcAft>
                <a:spcPts val="0"/>
              </a:spcAft>
              <a:defRPr sz="3200">
                <a:solidFill>
                  <a:schemeClr val="tx1"/>
                </a:solidFill>
              </a:defRPr>
            </a:lvl1pPr>
          </a:lstStyle>
          <a:p>
            <a:r>
              <a:rPr lang="en-US"/>
              <a:t>Click to edit Master title style</a:t>
            </a:r>
          </a:p>
        </p:txBody>
      </p:sp>
      <p:sp>
        <p:nvSpPr>
          <p:cNvPr id="3" name="Content Placeholder 2"/>
          <p:cNvSpPr>
            <a:spLocks noGrp="1"/>
          </p:cNvSpPr>
          <p:nvPr>
            <p:ph idx="1"/>
          </p:nvPr>
        </p:nvSpPr>
        <p:spPr>
          <a:xfrm>
            <a:off x="5183188" y="987433"/>
            <a:ext cx="6172200" cy="4873625"/>
          </a:xfrm>
        </p:spPr>
        <p:txBody>
          <a:bodyPr>
            <a:noAutofit/>
          </a:bodyPr>
          <a:lstStyle>
            <a:lvl1pPr>
              <a:defRPr sz="2700">
                <a:solidFill>
                  <a:schemeClr val="tx1"/>
                </a:solidFill>
              </a:defRPr>
            </a:lvl1pPr>
            <a:lvl2pPr>
              <a:defRPr sz="2400">
                <a:solidFill>
                  <a:schemeClr val="tx1"/>
                </a:solidFill>
              </a:defRPr>
            </a:lvl2pPr>
            <a:lvl3pPr>
              <a:defRPr sz="2000">
                <a:solidFill>
                  <a:schemeClr val="tx1"/>
                </a:solidFill>
              </a:defRPr>
            </a:lvl3pPr>
            <a:lvl4pPr>
              <a:defRPr sz="1600">
                <a:solidFill>
                  <a:schemeClr val="tx1"/>
                </a:solidFill>
              </a:defRPr>
            </a:lvl4pPr>
            <a:lvl5pPr>
              <a:defRPr sz="16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11922"/>
            <a:ext cx="3932237" cy="3657068"/>
          </a:xfrm>
        </p:spPr>
        <p:txBody>
          <a:bodyPr>
            <a:noAutofit/>
          </a:bodyPr>
          <a:lstStyle>
            <a:lvl1pPr marL="0" indent="0">
              <a:spcBef>
                <a:spcPts val="0"/>
              </a:spcBef>
              <a:spcAft>
                <a:spcPts val="0"/>
              </a:spcAft>
              <a:buNone/>
              <a:defRPr sz="1600">
                <a:solidFill>
                  <a:schemeClr val="bg2"/>
                </a:solidFill>
              </a:defRPr>
            </a:lvl1pPr>
            <a:lvl2pPr marL="457143" indent="0">
              <a:buNone/>
              <a:defRPr sz="1400"/>
            </a:lvl2pPr>
            <a:lvl3pPr marL="914286" indent="0">
              <a:buNone/>
              <a:defRPr sz="1200"/>
            </a:lvl3pPr>
            <a:lvl4pPr marL="1371430" indent="0">
              <a:buNone/>
              <a:defRPr sz="1000"/>
            </a:lvl4pPr>
            <a:lvl5pPr marL="1828573" indent="0">
              <a:buNone/>
              <a:defRPr sz="1000"/>
            </a:lvl5pPr>
            <a:lvl6pPr marL="2285718" indent="0">
              <a:buNone/>
              <a:defRPr sz="1000"/>
            </a:lvl6pPr>
            <a:lvl7pPr marL="2742858" indent="0">
              <a:buNone/>
              <a:defRPr sz="1000"/>
            </a:lvl7pPr>
            <a:lvl8pPr marL="3200000" indent="0">
              <a:buNone/>
              <a:defRPr sz="1000"/>
            </a:lvl8pPr>
            <a:lvl9pPr marL="3657143"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1995"/>
          <a:stretch/>
        </p:blipFill>
        <p:spPr>
          <a:xfrm>
            <a:off x="11462148" y="6367413"/>
            <a:ext cx="491157" cy="268579"/>
          </a:xfrm>
          <a:prstGeom prst="rect">
            <a:avLst/>
          </a:prstGeom>
        </p:spPr>
      </p:pic>
      <p:sp>
        <p:nvSpPr>
          <p:cNvPr id="12" name="Content Placeholder 6">
            <a:extLst>
              <a:ext uri="{FF2B5EF4-FFF2-40B4-BE49-F238E27FC236}">
                <a16:creationId xmlns:a16="http://schemas.microsoft.com/office/drawing/2014/main" id="{EAE9EC65-5C99-4BEF-A44F-CA870074B6B6}"/>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3622285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spcBef>
                <a:spcPts val="0"/>
              </a:spcBef>
              <a:spcAft>
                <a:spcPts val="0"/>
              </a:spcAft>
              <a:defRPr sz="320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33"/>
            <a:ext cx="6172200" cy="4873625"/>
          </a:xfrm>
        </p:spPr>
        <p:txBody>
          <a:bodyPr anchor="t"/>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r>
              <a:rPr lang="en-US"/>
              <a:t>Click icon to add picture</a:t>
            </a:r>
          </a:p>
        </p:txBody>
      </p:sp>
      <p:sp>
        <p:nvSpPr>
          <p:cNvPr id="4" name="Text Placeholder 3"/>
          <p:cNvSpPr>
            <a:spLocks noGrp="1"/>
          </p:cNvSpPr>
          <p:nvPr>
            <p:ph type="body" sz="half" idx="2"/>
          </p:nvPr>
        </p:nvSpPr>
        <p:spPr>
          <a:xfrm>
            <a:off x="839788" y="2211922"/>
            <a:ext cx="3932237" cy="3657068"/>
          </a:xfrm>
        </p:spPr>
        <p:txBody>
          <a:bodyPr/>
          <a:lstStyle>
            <a:lvl1pPr marL="0" indent="0">
              <a:spcBef>
                <a:spcPts val="0"/>
              </a:spcBef>
              <a:spcAft>
                <a:spcPts val="0"/>
              </a:spcAft>
              <a:buNone/>
              <a:defRPr sz="1600">
                <a:solidFill>
                  <a:schemeClr val="bg2"/>
                </a:solidFill>
              </a:defRPr>
            </a:lvl1pPr>
            <a:lvl2pPr marL="457143" indent="0">
              <a:buNone/>
              <a:defRPr sz="1400"/>
            </a:lvl2pPr>
            <a:lvl3pPr marL="914286" indent="0">
              <a:buNone/>
              <a:defRPr sz="1200"/>
            </a:lvl3pPr>
            <a:lvl4pPr marL="1371430" indent="0">
              <a:buNone/>
              <a:defRPr sz="1000"/>
            </a:lvl4pPr>
            <a:lvl5pPr marL="1828573" indent="0">
              <a:buNone/>
              <a:defRPr sz="1000"/>
            </a:lvl5pPr>
            <a:lvl6pPr marL="2285718" indent="0">
              <a:buNone/>
              <a:defRPr sz="1000"/>
            </a:lvl6pPr>
            <a:lvl7pPr marL="2742858" indent="0">
              <a:buNone/>
              <a:defRPr sz="1000"/>
            </a:lvl7pPr>
            <a:lvl8pPr marL="3200000" indent="0">
              <a:buNone/>
              <a:defRPr sz="1000"/>
            </a:lvl8pPr>
            <a:lvl9pPr marL="3657143"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1995"/>
          <a:stretch/>
        </p:blipFill>
        <p:spPr>
          <a:xfrm>
            <a:off x="11462148" y="6367413"/>
            <a:ext cx="491157" cy="268579"/>
          </a:xfrm>
          <a:prstGeom prst="rect">
            <a:avLst/>
          </a:prstGeom>
        </p:spPr>
      </p:pic>
      <p:sp>
        <p:nvSpPr>
          <p:cNvPr id="10" name="Content Placeholder 6">
            <a:extLst>
              <a:ext uri="{FF2B5EF4-FFF2-40B4-BE49-F238E27FC236}">
                <a16:creationId xmlns:a16="http://schemas.microsoft.com/office/drawing/2014/main" id="{C30DEF04-481C-43CA-B180-7310FABCF093}"/>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266100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75" y="0"/>
            <a:ext cx="12187631" cy="6858000"/>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4" y="365133"/>
            <a:ext cx="5774389" cy="811921"/>
          </a:xfrm>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a:xfrm>
            <a:off x="838204" y="1410515"/>
            <a:ext cx="5774389" cy="4766452"/>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61995"/>
          <a:stretch/>
        </p:blipFill>
        <p:spPr>
          <a:xfrm>
            <a:off x="11462148" y="6367413"/>
            <a:ext cx="491157" cy="268579"/>
          </a:xfrm>
          <a:prstGeom prst="rect">
            <a:avLst/>
          </a:prstGeom>
        </p:spPr>
      </p:pic>
    </p:spTree>
    <p:extLst>
      <p:ext uri="{BB962C8B-B14F-4D97-AF65-F5344CB8AC3E}">
        <p14:creationId xmlns:p14="http://schemas.microsoft.com/office/powerpoint/2010/main" val="979957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0" y="0"/>
            <a:ext cx="12192000" cy="6858000"/>
            <a:chOff x="0" y="-1"/>
            <a:chExt cx="24387174"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0" y="2982686"/>
              <a:ext cx="8472886" cy="10733314"/>
            </a:xfrm>
            <a:prstGeom prst="rect">
              <a:avLst/>
            </a:prstGeom>
          </p:spPr>
        </p:pic>
      </p:grpSp>
      <p:sp>
        <p:nvSpPr>
          <p:cNvPr id="2" name="Title 1"/>
          <p:cNvSpPr>
            <a:spLocks noGrp="1"/>
          </p:cNvSpPr>
          <p:nvPr>
            <p:ph type="title"/>
          </p:nvPr>
        </p:nvSpPr>
        <p:spPr>
          <a:xfrm>
            <a:off x="838204" y="365133"/>
            <a:ext cx="5774389" cy="811921"/>
          </a:xfrm>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a:xfrm>
            <a:off x="838204" y="1410515"/>
            <a:ext cx="5774389" cy="4766452"/>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61995"/>
          <a:stretch/>
        </p:blipFill>
        <p:spPr>
          <a:xfrm>
            <a:off x="11462148" y="6367413"/>
            <a:ext cx="491157" cy="268579"/>
          </a:xfrm>
          <a:prstGeom prst="rect">
            <a:avLst/>
          </a:prstGeom>
        </p:spPr>
      </p:pic>
    </p:spTree>
    <p:extLst>
      <p:ext uri="{BB962C8B-B14F-4D97-AF65-F5344CB8AC3E}">
        <p14:creationId xmlns:p14="http://schemas.microsoft.com/office/powerpoint/2010/main" val="3738017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0"/>
            <a:ext cx="12192203" cy="6858000"/>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4" y="365133"/>
            <a:ext cx="5774389" cy="811921"/>
          </a:xfrm>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a:xfrm>
            <a:off x="838204" y="1410515"/>
            <a:ext cx="5774389" cy="4766452"/>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1173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28" y="0"/>
            <a:ext cx="12187944"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74225" y="2707349"/>
            <a:ext cx="4851155" cy="1375561"/>
          </a:xfrm>
          <a:prstGeom prst="rect">
            <a:avLst/>
          </a:prstGeom>
        </p:spPr>
      </p:pic>
    </p:spTree>
    <p:extLst>
      <p:ext uri="{BB962C8B-B14F-4D97-AF65-F5344CB8AC3E}">
        <p14:creationId xmlns:p14="http://schemas.microsoft.com/office/powerpoint/2010/main" val="2031898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28" y="0"/>
            <a:ext cx="12187944"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4225" y="2707349"/>
            <a:ext cx="4851155" cy="1375561"/>
          </a:xfrm>
          <a:prstGeom prst="rect">
            <a:avLst/>
          </a:prstGeom>
        </p:spPr>
      </p:pic>
    </p:spTree>
    <p:extLst>
      <p:ext uri="{BB962C8B-B14F-4D97-AF65-F5344CB8AC3E}">
        <p14:creationId xmlns:p14="http://schemas.microsoft.com/office/powerpoint/2010/main" val="2638472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0057-72B1-4DC4-AB11-1A7EDD13FE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23BA7C-98DA-4CF8-8FDD-C47A9BF4BF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92EAC1-6824-4674-A321-992A2D86450C}"/>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5" name="Footer Placeholder 4">
            <a:extLst>
              <a:ext uri="{FF2B5EF4-FFF2-40B4-BE49-F238E27FC236}">
                <a16:creationId xmlns:a16="http://schemas.microsoft.com/office/drawing/2014/main" id="{80DA8978-CAB7-4884-8628-514D8A6FB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FC884-DBF1-49CC-AE2A-B590DF4561CF}"/>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39669842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86DE-FC46-4CA8-ACF2-46AA5F800C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31E57-1049-4078-9E0B-1755ADA30C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C68CD-C773-4A54-A1F8-4DE200B2BEA0}"/>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5" name="Footer Placeholder 4">
            <a:extLst>
              <a:ext uri="{FF2B5EF4-FFF2-40B4-BE49-F238E27FC236}">
                <a16:creationId xmlns:a16="http://schemas.microsoft.com/office/drawing/2014/main" id="{152B2967-B3BD-4931-9AA7-2DB17F4A6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76F4E-C3A5-4553-8B7A-165677E1596C}"/>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9065098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8308-1D8C-449D-844F-39133C6E91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BF29CF-782A-45A6-949A-0CD9EB38D2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8B9445-0331-49B4-B1D5-62A09E23AA96}"/>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5" name="Footer Placeholder 4">
            <a:extLst>
              <a:ext uri="{FF2B5EF4-FFF2-40B4-BE49-F238E27FC236}">
                <a16:creationId xmlns:a16="http://schemas.microsoft.com/office/drawing/2014/main" id="{C8FBF7FD-9226-4D69-A92B-56D8F7582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BF0CCA-1D11-421A-BC9D-2B6D0A0B1DCF}"/>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73970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585" y="1576"/>
            <a:ext cx="12184841" cy="6854865"/>
          </a:xfrm>
          <a:prstGeom prst="rect">
            <a:avLst/>
          </a:prstGeom>
        </p:spPr>
      </p:pic>
      <p:sp>
        <p:nvSpPr>
          <p:cNvPr id="2" name="Title 1"/>
          <p:cNvSpPr>
            <a:spLocks noGrp="1"/>
          </p:cNvSpPr>
          <p:nvPr>
            <p:ph type="title"/>
          </p:nvPr>
        </p:nvSpPr>
        <p:spPr>
          <a:xfrm>
            <a:off x="831851" y="1598072"/>
            <a:ext cx="10515600" cy="1500187"/>
          </a:xfrm>
        </p:spPr>
        <p:txBody>
          <a:bodyPr anchor="b">
            <a:noAutofit/>
          </a:bodyPr>
          <a:lstStyle>
            <a:lvl1pPr algn="ctr">
              <a:spcBef>
                <a:spcPts val="0"/>
              </a:spcBef>
              <a:defRPr sz="48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3319128"/>
            <a:ext cx="10515600" cy="1306309"/>
          </a:xfrm>
        </p:spPr>
        <p:txBody>
          <a:bodyPr>
            <a:noAutofit/>
          </a:bodyPr>
          <a:lstStyle>
            <a:lvl1pPr marL="0" indent="0" algn="ctr">
              <a:spcBef>
                <a:spcPts val="0"/>
              </a:spcBef>
              <a:buNone/>
              <a:defRPr sz="2000">
                <a:solidFill>
                  <a:schemeClr val="bg2"/>
                </a:solidFill>
              </a:defRPr>
            </a:lvl1pPr>
            <a:lvl2pPr marL="457143" indent="0">
              <a:buNone/>
              <a:defRPr sz="2000">
                <a:solidFill>
                  <a:schemeClr val="tx1">
                    <a:tint val="75000"/>
                  </a:schemeClr>
                </a:solidFill>
              </a:defRPr>
            </a:lvl2pPr>
            <a:lvl3pPr marL="914286" indent="0">
              <a:buNone/>
              <a:defRPr sz="1800">
                <a:solidFill>
                  <a:schemeClr val="tx1">
                    <a:tint val="75000"/>
                  </a:schemeClr>
                </a:solidFill>
              </a:defRPr>
            </a:lvl3pPr>
            <a:lvl4pPr marL="1371430" indent="0">
              <a:buNone/>
              <a:defRPr sz="1600">
                <a:solidFill>
                  <a:schemeClr val="tx1">
                    <a:tint val="75000"/>
                  </a:schemeClr>
                </a:solidFill>
              </a:defRPr>
            </a:lvl4pPr>
            <a:lvl5pPr marL="1828573" indent="0">
              <a:buNone/>
              <a:defRPr sz="1600">
                <a:solidFill>
                  <a:schemeClr val="tx1">
                    <a:tint val="75000"/>
                  </a:schemeClr>
                </a:solidFill>
              </a:defRPr>
            </a:lvl5pPr>
            <a:lvl6pPr marL="2285718" indent="0">
              <a:buNone/>
              <a:defRPr sz="1600">
                <a:solidFill>
                  <a:schemeClr val="tx1">
                    <a:tint val="75000"/>
                  </a:schemeClr>
                </a:solidFill>
              </a:defRPr>
            </a:lvl6pPr>
            <a:lvl7pPr marL="2742858" indent="0">
              <a:buNone/>
              <a:defRPr sz="1600">
                <a:solidFill>
                  <a:schemeClr val="tx1">
                    <a:tint val="75000"/>
                  </a:schemeClr>
                </a:solidFill>
              </a:defRPr>
            </a:lvl7pPr>
            <a:lvl8pPr marL="3200000" indent="0">
              <a:buNone/>
              <a:defRPr sz="1600">
                <a:solidFill>
                  <a:schemeClr val="tx1">
                    <a:tint val="75000"/>
                  </a:schemeClr>
                </a:solidFill>
              </a:defRPr>
            </a:lvl8pPr>
            <a:lvl9pPr marL="3657143"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49208" y="5156196"/>
            <a:ext cx="2293584" cy="502769"/>
          </a:xfrm>
          <a:prstGeom prst="rect">
            <a:avLst/>
          </a:prstGeom>
        </p:spPr>
      </p:pic>
    </p:spTree>
    <p:extLst>
      <p:ext uri="{BB962C8B-B14F-4D97-AF65-F5344CB8AC3E}">
        <p14:creationId xmlns:p14="http://schemas.microsoft.com/office/powerpoint/2010/main" val="1399517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8252-2D27-4BD9-A262-5356C44639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A24597-53B2-41BB-8E5F-D2B61CA04D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110FA-D5EC-425A-A286-54FA0D7ABE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D1638-F168-46C0-894A-F5AEB6F74E60}"/>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6" name="Footer Placeholder 5">
            <a:extLst>
              <a:ext uri="{FF2B5EF4-FFF2-40B4-BE49-F238E27FC236}">
                <a16:creationId xmlns:a16="http://schemas.microsoft.com/office/drawing/2014/main" id="{7BF40ED6-2C88-4E16-9D99-0B81CF20C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FD830B-4EF9-4D05-B710-AAB00ECBA035}"/>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30143384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C6E02-DAB8-498F-BF8E-A315E7A35B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4CBD2C-33D9-4C4C-B4C8-497B7BBAA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580274-8A95-4603-B282-A773A9EA0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4885E2-D9C6-4C1B-8BC8-8C69F012C8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F65F4C-4C2C-46C3-8694-0374856C6E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EE8107-9BB5-49F0-B2BE-973019A9C218}"/>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8" name="Footer Placeholder 7">
            <a:extLst>
              <a:ext uri="{FF2B5EF4-FFF2-40B4-BE49-F238E27FC236}">
                <a16:creationId xmlns:a16="http://schemas.microsoft.com/office/drawing/2014/main" id="{57126D2B-2F7E-4EC9-9D73-47FC6A7372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FFDF80-116E-4E1A-A4BA-91CABEE9D587}"/>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963350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A630-2C0D-4B9D-9854-3D5142829F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355328-4BD3-42F9-9F10-1054B5ADC840}"/>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4" name="Footer Placeholder 3">
            <a:extLst>
              <a:ext uri="{FF2B5EF4-FFF2-40B4-BE49-F238E27FC236}">
                <a16:creationId xmlns:a16="http://schemas.microsoft.com/office/drawing/2014/main" id="{D5E6D514-29D6-40BC-A6C1-186245B38C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5E0195-90DE-4D2D-AD4F-6B039A982C66}"/>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16315599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377269-AB09-4E55-8ED5-7112878E13E4}"/>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3" name="Footer Placeholder 2">
            <a:extLst>
              <a:ext uri="{FF2B5EF4-FFF2-40B4-BE49-F238E27FC236}">
                <a16:creationId xmlns:a16="http://schemas.microsoft.com/office/drawing/2014/main" id="{C4AD8C93-5919-4B17-967B-82CD9DF691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709F6B-94C7-40F0-8DED-CD3B2F1512E3}"/>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274840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2DE2-BFA4-4190-BC52-B5269D90F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15C1C-FB6F-43D0-AEE2-3B0E0528F4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B98E81-1560-4592-9236-9E8BC1C9A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05E2F-816D-4A36-9ABD-A4ABBB060549}"/>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6" name="Footer Placeholder 5">
            <a:extLst>
              <a:ext uri="{FF2B5EF4-FFF2-40B4-BE49-F238E27FC236}">
                <a16:creationId xmlns:a16="http://schemas.microsoft.com/office/drawing/2014/main" id="{339921C5-7939-4E50-BD07-16B6864B5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140C93-DF87-4C43-8A20-DBAB43518BD9}"/>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12664842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5604-62C5-4EE9-983E-155A4A7A0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41AD6C-7D6E-419F-91CF-9AC681D26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767DBB-5ABE-4560-AEA9-B8264CED8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49684B-1F37-4DB4-B768-80E2BA39BCA8}"/>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6" name="Footer Placeholder 5">
            <a:extLst>
              <a:ext uri="{FF2B5EF4-FFF2-40B4-BE49-F238E27FC236}">
                <a16:creationId xmlns:a16="http://schemas.microsoft.com/office/drawing/2014/main" id="{C6BC2F62-5022-4BC8-BDB7-3B46E53DE3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D5A42-C07A-4D27-AC01-96492B2E9B42}"/>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865417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B29B-0B1F-441A-A803-126A3166F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6A2E8-BFFA-4E98-AD25-829390E5C9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5B638-2772-4A17-8154-E48CC926C82D}"/>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5" name="Footer Placeholder 4">
            <a:extLst>
              <a:ext uri="{FF2B5EF4-FFF2-40B4-BE49-F238E27FC236}">
                <a16:creationId xmlns:a16="http://schemas.microsoft.com/office/drawing/2014/main" id="{FAA39CB3-2E2C-4DCE-9FB9-CDE122C71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00FF3E-0718-418E-8F28-4E7B08D8B5BA}"/>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27442061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20EF9C-BC71-4752-9E85-09CFB4833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76CA6C-46C8-44FB-8C45-6CC14C16CB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29DB6-0B14-4D60-BFD8-0D02AAE4BFE6}"/>
              </a:ext>
            </a:extLst>
          </p:cNvPr>
          <p:cNvSpPr>
            <a:spLocks noGrp="1"/>
          </p:cNvSpPr>
          <p:nvPr>
            <p:ph type="dt" sz="half" idx="10"/>
          </p:nvPr>
        </p:nvSpPr>
        <p:spPr/>
        <p:txBody>
          <a:bodyPr/>
          <a:lstStyle/>
          <a:p>
            <a:fld id="{1AA60CF6-16EC-4B1F-845B-3AA7BD3BED21}" type="datetimeFigureOut">
              <a:rPr lang="en-US" smtClean="0"/>
              <a:t>9/5/2022</a:t>
            </a:fld>
            <a:endParaRPr lang="en-US"/>
          </a:p>
        </p:txBody>
      </p:sp>
      <p:sp>
        <p:nvSpPr>
          <p:cNvPr id="5" name="Footer Placeholder 4">
            <a:extLst>
              <a:ext uri="{FF2B5EF4-FFF2-40B4-BE49-F238E27FC236}">
                <a16:creationId xmlns:a16="http://schemas.microsoft.com/office/drawing/2014/main" id="{11BF1D71-A806-43C3-AC59-3B2611491B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5D7E9-ED95-4377-A669-55305CAC748E}"/>
              </a:ext>
            </a:extLst>
          </p:cNvPr>
          <p:cNvSpPr>
            <a:spLocks noGrp="1"/>
          </p:cNvSpPr>
          <p:nvPr>
            <p:ph type="sldNum" sz="quarter" idx="12"/>
          </p:nvPr>
        </p:nvSpPr>
        <p:spPr/>
        <p:txBody>
          <a:bodyPr/>
          <a:lstStyle/>
          <a:p>
            <a:fld id="{4BCC5270-4A34-4449-B349-D351535CE557}" type="slidenum">
              <a:rPr lang="en-US" smtClean="0"/>
              <a:t>‹#›</a:t>
            </a:fld>
            <a:endParaRPr lang="en-US"/>
          </a:p>
        </p:txBody>
      </p:sp>
    </p:spTree>
    <p:extLst>
      <p:ext uri="{BB962C8B-B14F-4D97-AF65-F5344CB8AC3E}">
        <p14:creationId xmlns:p14="http://schemas.microsoft.com/office/powerpoint/2010/main" val="26172727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4F9FB4-3460-41EE-A50E-5B86BA405AB3}" type="datetimeFigureOut">
              <a:rPr lang="en-US" smtClean="0"/>
              <a:t>9/5/2022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28B6BB07-BBC0-494B-B369-A079C8E6E33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56558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4F9FB4-3460-41EE-A50E-5B86BA405AB3}" type="datetimeFigureOut">
              <a:rPr lang="en-US" smtClean="0"/>
              <a:t>9/5/2022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6BB07-BBC0-494B-B369-A079C8E6E33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6359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585" y="1576"/>
            <a:ext cx="12184841" cy="6854865"/>
          </a:xfrm>
          <a:prstGeom prst="rect">
            <a:avLst/>
          </a:prstGeom>
        </p:spPr>
      </p:pic>
      <p:sp>
        <p:nvSpPr>
          <p:cNvPr id="2" name="Title 1"/>
          <p:cNvSpPr>
            <a:spLocks noGrp="1"/>
          </p:cNvSpPr>
          <p:nvPr>
            <p:ph type="title"/>
          </p:nvPr>
        </p:nvSpPr>
        <p:spPr>
          <a:xfrm>
            <a:off x="831851" y="1598072"/>
            <a:ext cx="10515600" cy="1500187"/>
          </a:xfrm>
        </p:spPr>
        <p:txBody>
          <a:bodyPr anchor="b">
            <a:noAutofit/>
          </a:bodyPr>
          <a:lstStyle>
            <a:lvl1pPr algn="ctr">
              <a:spcBef>
                <a:spcPts val="0"/>
              </a:spcBef>
              <a:defRPr sz="48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3319131"/>
            <a:ext cx="10515600" cy="1741972"/>
          </a:xfrm>
        </p:spPr>
        <p:txBody>
          <a:bodyPr>
            <a:noAutofit/>
          </a:bodyPr>
          <a:lstStyle>
            <a:lvl1pPr marL="0" indent="0" algn="ctr">
              <a:spcBef>
                <a:spcPts val="0"/>
              </a:spcBef>
              <a:buNone/>
              <a:defRPr sz="2000">
                <a:solidFill>
                  <a:schemeClr val="bg2"/>
                </a:solidFill>
              </a:defRPr>
            </a:lvl1pPr>
            <a:lvl2pPr marL="457143" indent="0">
              <a:buNone/>
              <a:defRPr sz="2000">
                <a:solidFill>
                  <a:schemeClr val="tx1">
                    <a:tint val="75000"/>
                  </a:schemeClr>
                </a:solidFill>
              </a:defRPr>
            </a:lvl2pPr>
            <a:lvl3pPr marL="914286" indent="0">
              <a:buNone/>
              <a:defRPr sz="1800">
                <a:solidFill>
                  <a:schemeClr val="tx1">
                    <a:tint val="75000"/>
                  </a:schemeClr>
                </a:solidFill>
              </a:defRPr>
            </a:lvl3pPr>
            <a:lvl4pPr marL="1371430" indent="0">
              <a:buNone/>
              <a:defRPr sz="1600">
                <a:solidFill>
                  <a:schemeClr val="tx1">
                    <a:tint val="75000"/>
                  </a:schemeClr>
                </a:solidFill>
              </a:defRPr>
            </a:lvl4pPr>
            <a:lvl5pPr marL="1828573" indent="0">
              <a:buNone/>
              <a:defRPr sz="1600">
                <a:solidFill>
                  <a:schemeClr val="tx1">
                    <a:tint val="75000"/>
                  </a:schemeClr>
                </a:solidFill>
              </a:defRPr>
            </a:lvl5pPr>
            <a:lvl6pPr marL="2285718" indent="0">
              <a:buNone/>
              <a:defRPr sz="1600">
                <a:solidFill>
                  <a:schemeClr val="tx1">
                    <a:tint val="75000"/>
                  </a:schemeClr>
                </a:solidFill>
              </a:defRPr>
            </a:lvl6pPr>
            <a:lvl7pPr marL="2742858" indent="0">
              <a:buNone/>
              <a:defRPr sz="1600">
                <a:solidFill>
                  <a:schemeClr val="tx1">
                    <a:tint val="75000"/>
                  </a:schemeClr>
                </a:solidFill>
              </a:defRPr>
            </a:lvl7pPr>
            <a:lvl8pPr marL="3200000" indent="0">
              <a:buNone/>
              <a:defRPr sz="1600">
                <a:solidFill>
                  <a:schemeClr val="tx1">
                    <a:tint val="75000"/>
                  </a:schemeClr>
                </a:solidFill>
              </a:defRPr>
            </a:lvl8pPr>
            <a:lvl9pPr marL="3657143"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91569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4F9FB4-3460-41EE-A50E-5B86BA405AB3}" type="datetimeFigureOut">
              <a:rPr lang="en-US" smtClean="0"/>
              <a:t>9/5/2022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6BB07-BBC0-494B-B369-A079C8E6E33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1342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4F9FB4-3460-41EE-A50E-5B86BA405AB3}" type="datetimeFigureOut">
              <a:rPr lang="en-US" smtClean="0"/>
              <a:t>9/5/2022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B6BB07-BBC0-494B-B369-A079C8E6E33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84039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4F9FB4-3460-41EE-A50E-5B86BA405AB3}" type="datetimeFigureOut">
              <a:rPr lang="en-US" smtClean="0"/>
              <a:t>9/5/2022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B6BB07-BBC0-494B-B369-A079C8E6E33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96469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4F9FB4-3460-41EE-A50E-5B86BA405AB3}" type="datetimeFigureOut">
              <a:rPr lang="en-US" smtClean="0"/>
              <a:t>9/5/2022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B6BB07-BBC0-494B-B369-A079C8E6E33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1513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4F9FB4-3460-41EE-A50E-5B86BA405AB3}" type="datetimeFigureOut">
              <a:rPr lang="en-US" smtClean="0"/>
              <a:t>9/5/2022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B6BB07-BBC0-494B-B369-A079C8E6E33D}" type="slidenum">
              <a:rPr lang="en-US" smtClean="0"/>
              <a:t>‹#›</a:t>
            </a:fld>
            <a:endParaRPr lang="en-US"/>
          </a:p>
        </p:txBody>
      </p:sp>
    </p:spTree>
    <p:extLst>
      <p:ext uri="{BB962C8B-B14F-4D97-AF65-F5344CB8AC3E}">
        <p14:creationId xmlns:p14="http://schemas.microsoft.com/office/powerpoint/2010/main" val="42089954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4F9FB4-3460-41EE-A50E-5B86BA405AB3}" type="datetimeFigureOut">
              <a:rPr lang="en-US" smtClean="0"/>
              <a:t>9/5/2022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B6BB07-BBC0-494B-B369-A079C8E6E33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2485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B4F9FB4-3460-41EE-A50E-5B86BA405AB3}" type="datetimeFigureOut">
              <a:rPr lang="en-US" smtClean="0"/>
              <a:t>9/5/2022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28B6BB07-BBC0-494B-B369-A079C8E6E33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2659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4F9FB4-3460-41EE-A50E-5B86BA405AB3}" type="datetimeFigureOut">
              <a:rPr lang="en-US" smtClean="0"/>
              <a:t>9/5/2022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6BB07-BBC0-494B-B369-A079C8E6E33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3661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4F9FB4-3460-41EE-A50E-5B86BA405AB3}" type="datetimeFigureOut">
              <a:rPr lang="en-US" smtClean="0"/>
              <a:t>9/5/2022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6BB07-BBC0-494B-B369-A079C8E6E33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8952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White with tr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1"/>
                </a:solidFill>
              </a:defRPr>
            </a:lvl1pPr>
            <a:lvl2pPr>
              <a:spcBef>
                <a:spcPts val="0"/>
              </a:spcBef>
              <a:spcAft>
                <a:spcPts val="600"/>
              </a:spcAft>
              <a:defRPr>
                <a:solidFill>
                  <a:schemeClr val="tx1"/>
                </a:solidFill>
              </a:defRPr>
            </a:lvl2pPr>
            <a:lvl3pPr>
              <a:spcBef>
                <a:spcPts val="0"/>
              </a:spcBef>
              <a:spcAft>
                <a:spcPts val="600"/>
              </a:spcAft>
              <a:defRPr>
                <a:solidFill>
                  <a:schemeClr val="tx1"/>
                </a:solidFill>
              </a:defRPr>
            </a:lvl3pPr>
            <a:lvl4pPr>
              <a:spcBef>
                <a:spcPts val="0"/>
              </a:spcBef>
              <a:spcAft>
                <a:spcPts val="600"/>
              </a:spcAft>
              <a:defRPr>
                <a:solidFill>
                  <a:schemeClr val="tx1"/>
                </a:solidFill>
              </a:defRPr>
            </a:lvl4pPr>
            <a:lvl5pPr>
              <a:spcBef>
                <a:spcPts val="0"/>
              </a:spcBef>
              <a:spcAft>
                <a:spcPts val="6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a:extLst>
              <a:ext uri="{FF2B5EF4-FFF2-40B4-BE49-F238E27FC236}">
                <a16:creationId xmlns:a16="http://schemas.microsoft.com/office/drawing/2014/main" id="{65F83B3C-9835-418C-A8E8-4CF7BB7CF50F}"/>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297035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hite with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1995"/>
          <a:stretch/>
        </p:blipFill>
        <p:spPr>
          <a:xfrm>
            <a:off x="11462148" y="6367413"/>
            <a:ext cx="491157" cy="268579"/>
          </a:xfrm>
          <a:prstGeom prst="rect">
            <a:avLst/>
          </a:prstGeom>
        </p:spPr>
      </p:pic>
      <p:sp>
        <p:nvSpPr>
          <p:cNvPr id="7" name="Title 1">
            <a:extLst>
              <a:ext uri="{FF2B5EF4-FFF2-40B4-BE49-F238E27FC236}">
                <a16:creationId xmlns:a16="http://schemas.microsoft.com/office/drawing/2014/main" id="{BA677169-CDC6-4034-9FC5-31E08D578E3C}"/>
              </a:ext>
            </a:extLst>
          </p:cNvPr>
          <p:cNvSpPr>
            <a:spLocks noGrp="1"/>
          </p:cNvSpPr>
          <p:nvPr>
            <p:ph type="title"/>
          </p:nvPr>
        </p:nvSpPr>
        <p:spPr>
          <a:xfrm>
            <a:off x="297204" y="275073"/>
            <a:ext cx="10515600" cy="811921"/>
          </a:xfrm>
        </p:spPr>
        <p:txBody>
          <a:bodyPr/>
          <a:lstStyle>
            <a:lvl1pPr>
              <a:defRPr>
                <a:solidFill>
                  <a:schemeClr val="tx1"/>
                </a:solidFill>
              </a:defRPr>
            </a:lvl1pPr>
          </a:lstStyle>
          <a:p>
            <a:r>
              <a:rPr lang="en-US"/>
              <a:t>Click to edit Master title style</a:t>
            </a:r>
          </a:p>
        </p:txBody>
      </p:sp>
      <p:sp>
        <p:nvSpPr>
          <p:cNvPr id="9" name="Content Placeholder 6">
            <a:extLst>
              <a:ext uri="{FF2B5EF4-FFF2-40B4-BE49-F238E27FC236}">
                <a16:creationId xmlns:a16="http://schemas.microsoft.com/office/drawing/2014/main" id="{3B42EB1F-B8F4-4806-A247-027DBB961C41}"/>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3818725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White with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1995"/>
          <a:stretch/>
        </p:blipFill>
        <p:spPr>
          <a:xfrm>
            <a:off x="11462148" y="6367413"/>
            <a:ext cx="491157" cy="268579"/>
          </a:xfrm>
          <a:prstGeom prst="rect">
            <a:avLst/>
          </a:prstGeom>
        </p:spPr>
      </p:pic>
      <p:sp>
        <p:nvSpPr>
          <p:cNvPr id="7" name="Title 1">
            <a:extLst>
              <a:ext uri="{FF2B5EF4-FFF2-40B4-BE49-F238E27FC236}">
                <a16:creationId xmlns:a16="http://schemas.microsoft.com/office/drawing/2014/main" id="{BA677169-CDC6-4034-9FC5-31E08D578E3C}"/>
              </a:ext>
            </a:extLst>
          </p:cNvPr>
          <p:cNvSpPr>
            <a:spLocks noGrp="1"/>
          </p:cNvSpPr>
          <p:nvPr>
            <p:ph type="title"/>
          </p:nvPr>
        </p:nvSpPr>
        <p:spPr>
          <a:xfrm>
            <a:off x="297204" y="275073"/>
            <a:ext cx="10515600" cy="811921"/>
          </a:xfrm>
        </p:spPr>
        <p:txBody>
          <a:bodyPr/>
          <a:lstStyle>
            <a:lvl1pPr>
              <a:defRPr>
                <a:solidFill>
                  <a:schemeClr val="tx1"/>
                </a:solidFill>
              </a:defRPr>
            </a:lvl1pPr>
          </a:lstStyle>
          <a:p>
            <a:r>
              <a:rPr lang="en-US"/>
              <a:t>Click to edit Master title style</a:t>
            </a:r>
          </a:p>
        </p:txBody>
      </p:sp>
      <p:sp>
        <p:nvSpPr>
          <p:cNvPr id="9" name="Content Placeholder 6">
            <a:extLst>
              <a:ext uri="{FF2B5EF4-FFF2-40B4-BE49-F238E27FC236}">
                <a16:creationId xmlns:a16="http://schemas.microsoft.com/office/drawing/2014/main" id="{3B42EB1F-B8F4-4806-A247-027DBB961C41}"/>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89465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hite with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3"/>
            <a:ext cx="12192000" cy="93867"/>
          </a:xfrm>
          <a:prstGeom prst="rect">
            <a:avLst/>
          </a:prstGeom>
        </p:spPr>
      </p:pic>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1"/>
                </a:solidFill>
              </a:defRPr>
            </a:lvl1pPr>
            <a:lvl2pPr>
              <a:spcBef>
                <a:spcPts val="0"/>
              </a:spcBef>
              <a:spcAft>
                <a:spcPts val="600"/>
              </a:spcAft>
              <a:defRPr>
                <a:solidFill>
                  <a:schemeClr val="tx1"/>
                </a:solidFill>
              </a:defRPr>
            </a:lvl2pPr>
            <a:lvl3pPr>
              <a:spcBef>
                <a:spcPts val="0"/>
              </a:spcBef>
              <a:spcAft>
                <a:spcPts val="600"/>
              </a:spcAft>
              <a:defRPr>
                <a:solidFill>
                  <a:schemeClr val="tx1"/>
                </a:solidFill>
              </a:defRPr>
            </a:lvl3pPr>
            <a:lvl4pPr>
              <a:spcBef>
                <a:spcPts val="0"/>
              </a:spcBef>
              <a:spcAft>
                <a:spcPts val="600"/>
              </a:spcAft>
              <a:defRPr>
                <a:solidFill>
                  <a:schemeClr val="tx1"/>
                </a:solidFill>
              </a:defRPr>
            </a:lvl4pPr>
            <a:lvl5pPr>
              <a:spcBef>
                <a:spcPts val="0"/>
              </a:spcBef>
              <a:spcAft>
                <a:spcPts val="6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a:extLst>
              <a:ext uri="{FF2B5EF4-FFF2-40B4-BE49-F238E27FC236}">
                <a16:creationId xmlns:a16="http://schemas.microsoft.com/office/drawing/2014/main" id="{65F83B3C-9835-418C-A8E8-4CF7BB7CF50F}"/>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530683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hite with Subtitl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D6D75FD-F495-4632-BF15-D50E50A1968E}"/>
              </a:ext>
            </a:extLst>
          </p:cNvPr>
          <p:cNvSpPr>
            <a:spLocks noGrp="1"/>
          </p:cNvSpPr>
          <p:nvPr>
            <p:ph idx="1"/>
          </p:nvPr>
        </p:nvSpPr>
        <p:spPr>
          <a:xfrm>
            <a:off x="838200" y="1410518"/>
            <a:ext cx="10515600" cy="4766452"/>
          </a:xfrm>
        </p:spPr>
        <p:txBody>
          <a:bodyPr/>
          <a:lstStyle>
            <a:lvl1pPr marL="0" indent="0">
              <a:buNone/>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64137"/>
            <a:ext cx="12192000" cy="93867"/>
          </a:xfrm>
          <a:prstGeom prst="rect">
            <a:avLst/>
          </a:prstGeom>
        </p:spPr>
      </p:pic>
      <p:sp>
        <p:nvSpPr>
          <p:cNvPr id="3" name="Text Placeholder 2">
            <a:extLst>
              <a:ext uri="{FF2B5EF4-FFF2-40B4-BE49-F238E27FC236}">
                <a16:creationId xmlns:a16="http://schemas.microsoft.com/office/drawing/2014/main" id="{C0708D89-33CF-4A1F-8918-F9DE3D28E5FE}"/>
              </a:ext>
            </a:extLst>
          </p:cNvPr>
          <p:cNvSpPr>
            <a:spLocks noGrp="1"/>
          </p:cNvSpPr>
          <p:nvPr>
            <p:ph type="body" sz="quarter" idx="10" hasCustomPrompt="1"/>
          </p:nvPr>
        </p:nvSpPr>
        <p:spPr>
          <a:xfrm>
            <a:off x="308554" y="988523"/>
            <a:ext cx="10515709" cy="377048"/>
          </a:xfrm>
        </p:spPr>
        <p:txBody>
          <a:bodyPr/>
          <a:lstStyle>
            <a:lvl1pPr marL="0" indent="0">
              <a:buNone/>
              <a:defRPr sz="1800" b="1"/>
            </a:lvl1pPr>
            <a:lvl2pPr marL="457167" indent="0">
              <a:buNone/>
              <a:defRPr/>
            </a:lvl2pPr>
          </a:lstStyle>
          <a:p>
            <a:pPr lvl="0"/>
            <a:r>
              <a:rPr lang="en-US"/>
              <a:t>Click to edit subtitle</a:t>
            </a:r>
          </a:p>
        </p:txBody>
      </p:sp>
      <p:sp>
        <p:nvSpPr>
          <p:cNvPr id="9" name="Title 1">
            <a:extLst>
              <a:ext uri="{FF2B5EF4-FFF2-40B4-BE49-F238E27FC236}">
                <a16:creationId xmlns:a16="http://schemas.microsoft.com/office/drawing/2014/main" id="{6501E587-9B45-4316-A345-57357C863BD8}"/>
              </a:ext>
            </a:extLst>
          </p:cNvPr>
          <p:cNvSpPr>
            <a:spLocks noGrp="1"/>
          </p:cNvSpPr>
          <p:nvPr>
            <p:ph type="title"/>
          </p:nvPr>
        </p:nvSpPr>
        <p:spPr>
          <a:xfrm>
            <a:off x="297204" y="275073"/>
            <a:ext cx="10515600" cy="811921"/>
          </a:xfrm>
        </p:spPr>
        <p:txBody>
          <a:bodyPr/>
          <a:lstStyle>
            <a:lvl1pPr>
              <a:defRPr>
                <a:solidFill>
                  <a:schemeClr val="tx1"/>
                </a:solidFill>
              </a:defRPr>
            </a:lvl1pPr>
          </a:lstStyle>
          <a:p>
            <a:r>
              <a:rPr lang="en-US"/>
              <a:t>Click to edit Master title style</a:t>
            </a:r>
          </a:p>
        </p:txBody>
      </p:sp>
      <p:sp>
        <p:nvSpPr>
          <p:cNvPr id="11" name="Content Placeholder 6">
            <a:extLst>
              <a:ext uri="{FF2B5EF4-FFF2-40B4-BE49-F238E27FC236}">
                <a16:creationId xmlns:a16="http://schemas.microsoft.com/office/drawing/2014/main" id="{3562BE6D-8AEE-4D0E-B1A5-14DF8F6A0D9D}"/>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999873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6">
            <a:extLst>
              <a:ext uri="{FF2B5EF4-FFF2-40B4-BE49-F238E27FC236}">
                <a16:creationId xmlns:a16="http://schemas.microsoft.com/office/drawing/2014/main" id="{D7BFA548-0DD4-4DDD-B61F-2888A2FAD788}"/>
              </a:ext>
            </a:extLst>
          </p:cNvPr>
          <p:cNvSpPr>
            <a:spLocks noGrp="1"/>
          </p:cNvSpPr>
          <p:nvPr>
            <p:ph sz="quarter" idx="11" hasCustomPrompt="1"/>
          </p:nvPr>
        </p:nvSpPr>
        <p:spPr>
          <a:xfrm>
            <a:off x="112739" y="6448639"/>
            <a:ext cx="11241061" cy="268579"/>
          </a:xfrm>
          <a:prstGeom prst="rect">
            <a:avLst/>
          </a:prstGeom>
        </p:spPr>
        <p:txBody>
          <a:bodyPr anchor="b"/>
          <a:lstStyle>
            <a:lvl1pPr marL="0" indent="0">
              <a:buNone/>
              <a:defRPr sz="1067">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5330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0.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7204" y="275073"/>
            <a:ext cx="10515600" cy="811921"/>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838200" y="1240629"/>
            <a:ext cx="10515600" cy="476645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4F9FB4-3460-41EE-A50E-5B86BA405AB3}" type="datetimeFigureOut">
              <a:rPr lang="en-US" smtClean="0"/>
              <a:t>9/5/2022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B6BB07-BBC0-494B-B369-A079C8E6E33D}" type="slidenum">
              <a:rPr lang="en-US" smtClean="0"/>
              <a:t>‹#›</a:t>
            </a:fld>
            <a:endParaRPr lang="en-US"/>
          </a:p>
        </p:txBody>
      </p:sp>
    </p:spTree>
    <p:extLst>
      <p:ext uri="{BB962C8B-B14F-4D97-AF65-F5344CB8AC3E}">
        <p14:creationId xmlns:p14="http://schemas.microsoft.com/office/powerpoint/2010/main" val="3836516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48"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Lst>
  <p:txStyles>
    <p:titleStyle>
      <a:lvl1pPr algn="l" defTabSz="914286" rtl="0" eaLnBrk="1" latinLnBrk="0" hangingPunct="1">
        <a:lnSpc>
          <a:spcPct val="100000"/>
        </a:lnSpc>
        <a:spcBef>
          <a:spcPct val="0"/>
        </a:spcBef>
        <a:buNone/>
        <a:defRPr sz="3200" b="1" kern="1200">
          <a:solidFill>
            <a:srgbClr val="333333"/>
          </a:solidFill>
          <a:latin typeface="Arial" panose="020B0604020202020204" pitchFamily="34" charset="0"/>
          <a:ea typeface="+mj-ea"/>
          <a:cs typeface="Arial" panose="020B0604020202020204" pitchFamily="34" charset="0"/>
        </a:defRPr>
      </a:lvl1pPr>
    </p:titleStyle>
    <p:bodyStyle>
      <a:lvl1pPr marL="0" indent="0" algn="l" defTabSz="914286" rtl="0" eaLnBrk="1" latinLnBrk="0" hangingPunct="1">
        <a:lnSpc>
          <a:spcPct val="100000"/>
        </a:lnSpc>
        <a:spcBef>
          <a:spcPts val="0"/>
        </a:spcBef>
        <a:spcAft>
          <a:spcPts val="600"/>
        </a:spcAft>
        <a:buFont typeface="Arial" panose="020B0604020202020204" pitchFamily="34" charset="0"/>
        <a:buNone/>
        <a:defRPr sz="1867" kern="1200">
          <a:solidFill>
            <a:srgbClr val="333333"/>
          </a:solidFill>
          <a:latin typeface="Arial" panose="020B0604020202020204" pitchFamily="34" charset="0"/>
          <a:ea typeface="+mn-ea"/>
          <a:cs typeface="Arial" panose="020B0604020202020204" pitchFamily="34" charset="0"/>
        </a:defRPr>
      </a:lvl1pPr>
      <a:lvl2pPr marL="685718" indent="-228573" algn="l" defTabSz="914286" rtl="0" eaLnBrk="1" latinLnBrk="0" hangingPunct="1">
        <a:lnSpc>
          <a:spcPct val="100000"/>
        </a:lnSpc>
        <a:spcBef>
          <a:spcPts val="0"/>
        </a:spcBef>
        <a:spcAft>
          <a:spcPts val="600"/>
        </a:spcAft>
        <a:buFont typeface="Arial" panose="020B0604020202020204" pitchFamily="34" charset="0"/>
        <a:buChar char="•"/>
        <a:defRPr sz="1867" kern="1200">
          <a:solidFill>
            <a:srgbClr val="333333"/>
          </a:solidFill>
          <a:latin typeface="Arial" panose="020B0604020202020204" pitchFamily="34" charset="0"/>
          <a:ea typeface="+mn-ea"/>
          <a:cs typeface="Arial" panose="020B0604020202020204" pitchFamily="34" charset="0"/>
        </a:defRPr>
      </a:lvl2pPr>
      <a:lvl3pPr marL="1142869" indent="-228584" algn="l" defTabSz="914286" rtl="0" eaLnBrk="1" latinLnBrk="0" hangingPunct="1">
        <a:lnSpc>
          <a:spcPct val="100000"/>
        </a:lnSpc>
        <a:spcBef>
          <a:spcPts val="0"/>
        </a:spcBef>
        <a:spcAft>
          <a:spcPts val="600"/>
        </a:spcAft>
        <a:buFont typeface="Arial" panose="020B0604020202020204" pitchFamily="34" charset="0"/>
        <a:buChar char="ꟷ"/>
        <a:defRPr sz="1867" kern="1200">
          <a:solidFill>
            <a:srgbClr val="333333"/>
          </a:solidFill>
          <a:latin typeface="Arial" panose="020B0604020202020204" pitchFamily="34" charset="0"/>
          <a:ea typeface="+mn-ea"/>
          <a:cs typeface="Arial" panose="020B0604020202020204" pitchFamily="34" charset="0"/>
        </a:defRPr>
      </a:lvl3pPr>
      <a:lvl4pPr marL="1600000" indent="-228573" algn="l" defTabSz="914286"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7143" indent="-228573" algn="l" defTabSz="914286"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286"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30" algn="l" defTabSz="914286" rtl="0" eaLnBrk="1" latinLnBrk="0" hangingPunct="1">
        <a:defRPr sz="1800" kern="1200">
          <a:solidFill>
            <a:schemeClr val="tx1"/>
          </a:solidFill>
          <a:latin typeface="+mn-lt"/>
          <a:ea typeface="+mn-ea"/>
          <a:cs typeface="+mn-cs"/>
        </a:defRPr>
      </a:lvl4pPr>
      <a:lvl5pPr marL="1828573" algn="l" defTabSz="914286" rtl="0" eaLnBrk="1" latinLnBrk="0" hangingPunct="1">
        <a:defRPr sz="1800" kern="1200">
          <a:solidFill>
            <a:schemeClr val="tx1"/>
          </a:solidFill>
          <a:latin typeface="+mn-lt"/>
          <a:ea typeface="+mn-ea"/>
          <a:cs typeface="+mn-cs"/>
        </a:defRPr>
      </a:lvl5pPr>
      <a:lvl6pPr marL="2285718"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B92A9-E159-43E8-81EB-8FAED17FEF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4318FD-C6B8-4D3F-9D44-C13123F180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BF500-D36E-4A20-8DA6-D1BB72255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60CF6-16EC-4B1F-845B-3AA7BD3BED21}" type="datetimeFigureOut">
              <a:rPr lang="en-US" smtClean="0"/>
              <a:t>9/5/2022</a:t>
            </a:fld>
            <a:endParaRPr lang="en-US"/>
          </a:p>
        </p:txBody>
      </p:sp>
      <p:sp>
        <p:nvSpPr>
          <p:cNvPr id="5" name="Footer Placeholder 4">
            <a:extLst>
              <a:ext uri="{FF2B5EF4-FFF2-40B4-BE49-F238E27FC236}">
                <a16:creationId xmlns:a16="http://schemas.microsoft.com/office/drawing/2014/main" id="{E278B12E-0BF8-4F1F-A373-F0C9F8EDD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E52CFA-411A-4A4A-A44F-1066AD4182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CC5270-4A34-4449-B349-D351535CE557}" type="slidenum">
              <a:rPr lang="en-US" smtClean="0"/>
              <a:t>‹#›</a:t>
            </a:fld>
            <a:endParaRPr lang="en-US"/>
          </a:p>
        </p:txBody>
      </p:sp>
    </p:spTree>
    <p:extLst>
      <p:ext uri="{BB962C8B-B14F-4D97-AF65-F5344CB8AC3E}">
        <p14:creationId xmlns:p14="http://schemas.microsoft.com/office/powerpoint/2010/main" val="297865029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B4F9FB4-3460-41EE-A50E-5B86BA405AB3}" type="datetimeFigureOut">
              <a:rPr lang="en-US" smtClean="0"/>
              <a:t>9/5/2022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8B6BB07-BBC0-494B-B369-A079C8E6E33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984498"/>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49.xml"/><Relationship Id="rId6" Type="http://schemas.openxmlformats.org/officeDocument/2006/relationships/image" Target="../media/image39.png"/><Relationship Id="rId5" Type="http://schemas.openxmlformats.org/officeDocument/2006/relationships/hyperlink" Target="http://www.faqs.org/faqs/ai-faq/neural-nets/part2/section-16.html" TargetMode="External"/><Relationship Id="rId4" Type="http://schemas.openxmlformats.org/officeDocument/2006/relationships/hyperlink" Target="https://sebastianraschka.com/Articles/2014_about_feature_scaling.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49.xml"/><Relationship Id="rId4" Type="http://schemas.openxmlformats.org/officeDocument/2006/relationships/image" Target="../media/image43.jpe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49.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9.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49.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9.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49.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68.jpeg"/></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49.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49.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9.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9.xml"/><Relationship Id="rId5" Type="http://schemas.openxmlformats.org/officeDocument/2006/relationships/image" Target="../media/image37.jpe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2" name="Rectangle 7">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9">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4" name="Rectangle 11">
            <a:extLst>
              <a:ext uri="{FF2B5EF4-FFF2-40B4-BE49-F238E27FC236}">
                <a16:creationId xmlns:a16="http://schemas.microsoft.com/office/drawing/2014/main" id="{82F2350F-B1BB-4308-A267-CFFA3576E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5BA80DDB-0F00-43A8-9F5D-77973BF5A2E4}"/>
              </a:ext>
            </a:extLst>
          </p:cNvPr>
          <p:cNvSpPr>
            <a:spLocks noGrp="1"/>
          </p:cNvSpPr>
          <p:nvPr>
            <p:ph type="ctrTitle"/>
          </p:nvPr>
        </p:nvSpPr>
        <p:spPr>
          <a:xfrm>
            <a:off x="1752966" y="1427305"/>
            <a:ext cx="8686800" cy="2897270"/>
          </a:xfrm>
        </p:spPr>
        <p:txBody>
          <a:bodyPr anchor="ctr">
            <a:normAutofit/>
          </a:bodyPr>
          <a:lstStyle/>
          <a:p>
            <a:r>
              <a:rPr lang="en-US" sz="5400"/>
              <a:t>Feature Engineering</a:t>
            </a:r>
          </a:p>
        </p:txBody>
      </p:sp>
      <p:sp>
        <p:nvSpPr>
          <p:cNvPr id="3" name="Title 1">
            <a:extLst>
              <a:ext uri="{FF2B5EF4-FFF2-40B4-BE49-F238E27FC236}">
                <a16:creationId xmlns:a16="http://schemas.microsoft.com/office/drawing/2014/main" id="{A62C6270-DCFC-4328-BE46-7CD2F2EB077A}"/>
              </a:ext>
            </a:extLst>
          </p:cNvPr>
          <p:cNvSpPr txBox="1">
            <a:spLocks/>
          </p:cNvSpPr>
          <p:nvPr/>
        </p:nvSpPr>
        <p:spPr>
          <a:xfrm>
            <a:off x="1752966" y="4744864"/>
            <a:ext cx="8686800" cy="631270"/>
          </a:xfrm>
          <a:prstGeom prst="rect">
            <a:avLst/>
          </a:prstGeom>
        </p:spPr>
        <p:txBody>
          <a:bodyPr vert="horz" lIns="91440" tIns="45720" rIns="91440" bIns="0" rtlCol="0">
            <a:normAutofit/>
          </a:bodyPr>
          <a:lstStyle>
            <a:lvl1pPr algn="l" defTabSz="914400" rtl="0" eaLnBrk="1" latinLnBrk="0" hangingPunct="1">
              <a:lnSpc>
                <a:spcPct val="90000"/>
              </a:lnSpc>
              <a:spcBef>
                <a:spcPct val="0"/>
              </a:spcBef>
              <a:buNone/>
              <a:defRPr sz="6600" b="0" i="0" kern="1200" cap="all">
                <a:solidFill>
                  <a:schemeClr val="tx1"/>
                </a:solidFill>
                <a:effectLst/>
                <a:latin typeface="+mj-lt"/>
                <a:ea typeface="+mj-ea"/>
                <a:cs typeface="+mj-cs"/>
              </a:defRPr>
            </a:lvl1pPr>
          </a:lstStyle>
          <a:p>
            <a:pPr>
              <a:spcAft>
                <a:spcPts val="600"/>
              </a:spcAft>
            </a:pPr>
            <a:r>
              <a:rPr lang="en-US" sz="4100" dirty="0"/>
              <a:t>ADITYA PRABHAKARON</a:t>
            </a:r>
          </a:p>
        </p:txBody>
      </p:sp>
      <p:cxnSp>
        <p:nvCxnSpPr>
          <p:cNvPr id="85" name="Straight Connector 13">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536431"/>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6" name="Picture 15">
            <a:extLst>
              <a:ext uri="{FF2B5EF4-FFF2-40B4-BE49-F238E27FC236}">
                <a16:creationId xmlns:a16="http://schemas.microsoft.com/office/drawing/2014/main" id="{413B0556-E869-4B1C-A499-EB13D96B90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2923563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ontent Placeholder 2">
            <a:extLst>
              <a:ext uri="{FF2B5EF4-FFF2-40B4-BE49-F238E27FC236}">
                <a16:creationId xmlns:a16="http://schemas.microsoft.com/office/drawing/2014/main" id="{93BA9B18-47F0-4BF1-BA07-719DC6296E0E}"/>
              </a:ext>
            </a:extLst>
          </p:cNvPr>
          <p:cNvSpPr>
            <a:spLocks noGrp="1"/>
          </p:cNvSpPr>
          <p:nvPr>
            <p:ph idx="1"/>
          </p:nvPr>
        </p:nvSpPr>
        <p:spPr>
          <a:xfrm>
            <a:off x="121486" y="681700"/>
            <a:ext cx="6819856" cy="4909427"/>
          </a:xfrm>
        </p:spPr>
        <p:txBody>
          <a:bodyPr>
            <a:noAutofit/>
          </a:bodyPr>
          <a:lstStyle/>
          <a:p>
            <a:pPr algn="just">
              <a:buClrTx/>
              <a:buFont typeface="Wingdings" panose="05000000000000000000" pitchFamily="2" charset="2"/>
              <a:buChar char="§"/>
            </a:pPr>
            <a:r>
              <a:rPr lang="en-US" sz="1600" dirty="0">
                <a:latin typeface="+mn-lt"/>
              </a:rPr>
              <a:t>Ensures model does not focus more on features with higher mean/variation</a:t>
            </a:r>
          </a:p>
          <a:p>
            <a:pPr algn="just">
              <a:buClrTx/>
              <a:buFont typeface="Wingdings" panose="05000000000000000000" pitchFamily="2" charset="2"/>
              <a:buChar char="§"/>
            </a:pPr>
            <a:r>
              <a:rPr lang="en-US" sz="1600" dirty="0"/>
              <a:t>Any model which uses a notion of distance needs feature scaling as a preprocessing step – k-means, </a:t>
            </a:r>
            <a:r>
              <a:rPr lang="en-US" sz="1600" dirty="0" err="1"/>
              <a:t>kNN</a:t>
            </a:r>
            <a:r>
              <a:rPr lang="en-US" sz="1600" dirty="0"/>
              <a:t>, SVM etc.</a:t>
            </a:r>
          </a:p>
          <a:p>
            <a:pPr algn="just">
              <a:buClrTx/>
              <a:buFont typeface="Wingdings" panose="05000000000000000000" pitchFamily="2" charset="2"/>
              <a:buChar char="§"/>
            </a:pPr>
            <a:r>
              <a:rPr lang="en-US" sz="1600" dirty="0">
                <a:latin typeface="+mn-lt"/>
              </a:rPr>
              <a:t>Most common methods are Standardization (Z-Score) and Min-Max Scaling</a:t>
            </a:r>
          </a:p>
          <a:p>
            <a:pPr algn="just">
              <a:buClrTx/>
              <a:buFont typeface="Wingdings" panose="05000000000000000000" pitchFamily="2" charset="2"/>
              <a:buChar char="§"/>
            </a:pPr>
            <a:r>
              <a:rPr lang="en-US" sz="1600" dirty="0"/>
              <a:t>Min-max Scaling is good choice when both the following conditions are met:</a:t>
            </a:r>
          </a:p>
          <a:p>
            <a:pPr lvl="1" algn="just">
              <a:buClrTx/>
            </a:pPr>
            <a:r>
              <a:rPr lang="en-US" sz="1600" dirty="0"/>
              <a:t>You know the approximate upper and lower bounds on your data with few or no outliers.</a:t>
            </a:r>
          </a:p>
          <a:p>
            <a:pPr lvl="1" algn="just">
              <a:buClrTx/>
            </a:pPr>
            <a:r>
              <a:rPr lang="en-US" sz="1600" dirty="0"/>
              <a:t>Your data is approximately uniformly distributed across that range.</a:t>
            </a:r>
          </a:p>
          <a:p>
            <a:pPr algn="just">
              <a:buClrTx/>
              <a:buFont typeface="Wingdings" panose="05000000000000000000" pitchFamily="2" charset="2"/>
              <a:buChar char="§"/>
            </a:pPr>
            <a:r>
              <a:rPr lang="en-US" sz="1600" dirty="0"/>
              <a:t>A good example is age, a bad example is income (skewed by some outliers)</a:t>
            </a:r>
          </a:p>
          <a:p>
            <a:pPr algn="just">
              <a:buClrTx/>
              <a:buFont typeface="Wingdings" panose="05000000000000000000" pitchFamily="2" charset="2"/>
              <a:buChar char="§"/>
            </a:pPr>
            <a:r>
              <a:rPr lang="en-US" sz="1600" u="sng" dirty="0"/>
              <a:t>Standardization</a:t>
            </a:r>
            <a:r>
              <a:rPr lang="en-US" sz="1600" dirty="0"/>
              <a:t> is useful when there are a few outliers, but not so extreme that you need clipping.</a:t>
            </a:r>
          </a:p>
          <a:p>
            <a:pPr algn="just">
              <a:buClrTx/>
              <a:buFont typeface="Wingdings" panose="05000000000000000000" pitchFamily="2" charset="2"/>
              <a:buChar char="§"/>
            </a:pPr>
            <a:r>
              <a:rPr lang="en-US" sz="1600" dirty="0"/>
              <a:t>When outliers are many, another method is </a:t>
            </a:r>
            <a:r>
              <a:rPr lang="en-US" sz="1600" u="sng" dirty="0"/>
              <a:t>Robust Scaler</a:t>
            </a:r>
            <a:r>
              <a:rPr lang="en-US" sz="1600" dirty="0"/>
              <a:t> in scikit-learn which uses the median and interquartile range instead of mean and standard deviation of standardization and hence is more robust to outliers</a:t>
            </a:r>
            <a:r>
              <a:rPr lang="en-US" sz="1600" u="sng" dirty="0"/>
              <a:t>.</a:t>
            </a:r>
            <a:r>
              <a:rPr lang="en-US" sz="1600" dirty="0"/>
              <a:t> </a:t>
            </a:r>
          </a:p>
          <a:p>
            <a:pPr algn="just">
              <a:buClrTx/>
              <a:buFont typeface="Wingdings" panose="05000000000000000000" pitchFamily="2" charset="2"/>
              <a:buChar char="§"/>
            </a:pPr>
            <a:endParaRPr lang="en-US" sz="1600" dirty="0">
              <a:latin typeface="+mn-lt"/>
            </a:endParaRPr>
          </a:p>
          <a:p>
            <a:pPr lvl="1" algn="just"/>
            <a:endParaRPr lang="en-US" sz="1600" dirty="0"/>
          </a:p>
        </p:txBody>
      </p:sp>
      <p:pic>
        <p:nvPicPr>
          <p:cNvPr id="4098" name="Picture 2" descr="Data Transformation: Standardization vs Normalization - KDnuggets">
            <a:extLst>
              <a:ext uri="{FF2B5EF4-FFF2-40B4-BE49-F238E27FC236}">
                <a16:creationId xmlns:a16="http://schemas.microsoft.com/office/drawing/2014/main" id="{7E1254B8-5D6B-4D4C-8732-73E76F271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431" y="158314"/>
            <a:ext cx="4478994" cy="9116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5F13FB-9EBD-4E5F-A19C-42ADBEE6D8AE}"/>
              </a:ext>
            </a:extLst>
          </p:cNvPr>
          <p:cNvSpPr txBox="1"/>
          <p:nvPr/>
        </p:nvSpPr>
        <p:spPr>
          <a:xfrm>
            <a:off x="150669" y="6321796"/>
            <a:ext cx="11890662" cy="338554"/>
          </a:xfrm>
          <a:prstGeom prst="rect">
            <a:avLst/>
          </a:prstGeom>
          <a:noFill/>
        </p:spPr>
        <p:txBody>
          <a:bodyPr wrap="square" rtlCol="0">
            <a:spAutoFit/>
          </a:bodyPr>
          <a:lstStyle/>
          <a:p>
            <a:r>
              <a:rPr lang="en-US" sz="1600" dirty="0">
                <a:solidFill>
                  <a:schemeClr val="bg1"/>
                </a:solidFill>
                <a:hlinkClick r:id="rId4">
                  <a:extLst>
                    <a:ext uri="{A12FA001-AC4F-418D-AE19-62706E023703}">
                      <ahyp:hlinkClr xmlns:ahyp="http://schemas.microsoft.com/office/drawing/2018/hyperlinkcolor" val="tx"/>
                    </a:ext>
                  </a:extLst>
                </a:hlinkClick>
              </a:rPr>
              <a:t>https://sebastianraschka.com/Articles/2014_about_feature_scaling.html</a:t>
            </a:r>
            <a:r>
              <a:rPr lang="en-US" sz="1600" dirty="0">
                <a:solidFill>
                  <a:schemeClr val="bg1"/>
                </a:solidFill>
              </a:rPr>
              <a:t> ; </a:t>
            </a:r>
            <a:r>
              <a:rPr lang="en-US" sz="1600"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http://www.faqs.org/faqs/ai-faq/neural-nets/part2/section-16.html</a:t>
            </a:r>
            <a:r>
              <a:rPr lang="en-US" sz="1600" dirty="0">
                <a:solidFill>
                  <a:schemeClr val="bg1"/>
                </a:solidFill>
                <a:effectLst/>
                <a:latin typeface="Calibri" panose="020F0502020204030204" pitchFamily="34" charset="0"/>
              </a:rPr>
              <a:t> </a:t>
            </a:r>
            <a:endParaRPr lang="en-US" sz="1600" dirty="0">
              <a:solidFill>
                <a:schemeClr val="bg1"/>
              </a:solidFill>
            </a:endParaRPr>
          </a:p>
        </p:txBody>
      </p:sp>
      <p:sp>
        <p:nvSpPr>
          <p:cNvPr id="9" name="TextBox 8">
            <a:extLst>
              <a:ext uri="{FF2B5EF4-FFF2-40B4-BE49-F238E27FC236}">
                <a16:creationId xmlns:a16="http://schemas.microsoft.com/office/drawing/2014/main" id="{021C3025-256A-4489-BA35-4C3C4A4C32BD}"/>
              </a:ext>
            </a:extLst>
          </p:cNvPr>
          <p:cNvSpPr txBox="1"/>
          <p:nvPr/>
        </p:nvSpPr>
        <p:spPr>
          <a:xfrm>
            <a:off x="249658" y="197650"/>
            <a:ext cx="7899562" cy="369332"/>
          </a:xfrm>
          <a:prstGeom prst="rect">
            <a:avLst/>
          </a:prstGeom>
          <a:noFill/>
        </p:spPr>
        <p:txBody>
          <a:bodyPr wrap="square" rtlCol="0">
            <a:spAutoFit/>
          </a:bodyPr>
          <a:lstStyle/>
          <a:p>
            <a:r>
              <a:rPr lang="en-US" b="1" dirty="0">
                <a:solidFill>
                  <a:schemeClr val="accent6"/>
                </a:solidFill>
              </a:rPr>
              <a:t>Feature Scaling</a:t>
            </a:r>
          </a:p>
        </p:txBody>
      </p:sp>
      <p:grpSp>
        <p:nvGrpSpPr>
          <p:cNvPr id="16" name="Group 15">
            <a:extLst>
              <a:ext uri="{FF2B5EF4-FFF2-40B4-BE49-F238E27FC236}">
                <a16:creationId xmlns:a16="http://schemas.microsoft.com/office/drawing/2014/main" id="{EAAD6A14-6B18-4C40-832C-3062EC77AD91}"/>
              </a:ext>
            </a:extLst>
          </p:cNvPr>
          <p:cNvGrpSpPr/>
          <p:nvPr/>
        </p:nvGrpSpPr>
        <p:grpSpPr>
          <a:xfrm>
            <a:off x="7060757" y="2961316"/>
            <a:ext cx="4980573" cy="979710"/>
            <a:chOff x="6669231" y="1219253"/>
            <a:chExt cx="5372100" cy="1373770"/>
          </a:xfrm>
        </p:grpSpPr>
        <p:pic>
          <p:nvPicPr>
            <p:cNvPr id="17" name="Picture 16">
              <a:extLst>
                <a:ext uri="{FF2B5EF4-FFF2-40B4-BE49-F238E27FC236}">
                  <a16:creationId xmlns:a16="http://schemas.microsoft.com/office/drawing/2014/main" id="{820A926C-9F7C-4989-AB06-C4B93119A896}"/>
                </a:ext>
              </a:extLst>
            </p:cNvPr>
            <p:cNvPicPr>
              <a:picLocks noChangeAspect="1"/>
            </p:cNvPicPr>
            <p:nvPr/>
          </p:nvPicPr>
          <p:blipFill>
            <a:blip r:embed="rId6"/>
            <a:stretch>
              <a:fillRect/>
            </a:stretch>
          </p:blipFill>
          <p:spPr>
            <a:xfrm>
              <a:off x="8019183" y="1527030"/>
              <a:ext cx="2184689" cy="758216"/>
            </a:xfrm>
            <a:prstGeom prst="rect">
              <a:avLst/>
            </a:prstGeom>
          </p:spPr>
        </p:pic>
        <p:sp>
          <p:nvSpPr>
            <p:cNvPr id="18" name="TextBox 17">
              <a:extLst>
                <a:ext uri="{FF2B5EF4-FFF2-40B4-BE49-F238E27FC236}">
                  <a16:creationId xmlns:a16="http://schemas.microsoft.com/office/drawing/2014/main" id="{DD67FCB9-FECE-41E8-AF4E-4040B532FEDF}"/>
                </a:ext>
              </a:extLst>
            </p:cNvPr>
            <p:cNvSpPr txBox="1"/>
            <p:nvPr/>
          </p:nvSpPr>
          <p:spPr>
            <a:xfrm>
              <a:off x="6669231" y="2285246"/>
              <a:ext cx="5372100" cy="307777"/>
            </a:xfrm>
            <a:prstGeom prst="rect">
              <a:avLst/>
            </a:prstGeom>
            <a:noFill/>
          </p:spPr>
          <p:txBody>
            <a:bodyPr wrap="square" rtlCol="0">
              <a:spAutoFit/>
            </a:bodyPr>
            <a:lstStyle/>
            <a:p>
              <a:pPr algn="ctr"/>
              <a:r>
                <a:rPr lang="en-US" sz="1400" dirty="0"/>
                <a:t>where </a:t>
              </a:r>
              <a:r>
                <a:rPr lang="en-US" altLang="en-US" sz="1400" dirty="0"/>
                <a:t>x~</a:t>
              </a:r>
              <a:r>
                <a:rPr lang="en-US" sz="1400" dirty="0"/>
                <a:t>  is the median and x75− x25 is the interquartile range  </a:t>
              </a:r>
            </a:p>
          </p:txBody>
        </p:sp>
        <p:sp>
          <p:nvSpPr>
            <p:cNvPr id="19" name="TextBox 18">
              <a:extLst>
                <a:ext uri="{FF2B5EF4-FFF2-40B4-BE49-F238E27FC236}">
                  <a16:creationId xmlns:a16="http://schemas.microsoft.com/office/drawing/2014/main" id="{DEFED67C-95BE-4233-81B1-1CB3F13A3E40}"/>
                </a:ext>
              </a:extLst>
            </p:cNvPr>
            <p:cNvSpPr txBox="1"/>
            <p:nvPr/>
          </p:nvSpPr>
          <p:spPr>
            <a:xfrm>
              <a:off x="7843259" y="1219253"/>
              <a:ext cx="2608118" cy="307777"/>
            </a:xfrm>
            <a:prstGeom prst="rect">
              <a:avLst/>
            </a:prstGeom>
            <a:noFill/>
          </p:spPr>
          <p:txBody>
            <a:bodyPr wrap="square" rtlCol="0">
              <a:spAutoFit/>
            </a:bodyPr>
            <a:lstStyle/>
            <a:p>
              <a:pPr algn="ctr"/>
              <a:r>
                <a:rPr lang="en-US" sz="1400" dirty="0"/>
                <a:t>Robust Scaler</a:t>
              </a:r>
            </a:p>
          </p:txBody>
        </p:sp>
      </p:grpSp>
      <p:pic>
        <p:nvPicPr>
          <p:cNvPr id="20" name="Picture 19">
            <a:extLst>
              <a:ext uri="{FF2B5EF4-FFF2-40B4-BE49-F238E27FC236}">
                <a16:creationId xmlns:a16="http://schemas.microsoft.com/office/drawing/2014/main" id="{3CC495D1-3E8A-467E-83DC-6EA32CD63F0B}"/>
              </a:ext>
            </a:extLst>
          </p:cNvPr>
          <p:cNvPicPr>
            <a:picLocks noChangeAspect="1"/>
          </p:cNvPicPr>
          <p:nvPr/>
        </p:nvPicPr>
        <p:blipFill>
          <a:blip r:embed="rId7"/>
          <a:stretch>
            <a:fillRect/>
          </a:stretch>
        </p:blipFill>
        <p:spPr>
          <a:xfrm>
            <a:off x="6970526" y="4024688"/>
            <a:ext cx="5070804" cy="2093142"/>
          </a:xfrm>
          <a:prstGeom prst="rect">
            <a:avLst/>
          </a:prstGeom>
        </p:spPr>
      </p:pic>
      <p:pic>
        <p:nvPicPr>
          <p:cNvPr id="4100" name="Picture 4" descr="What Do Normalization and Standardization Mean? When to Normalize Data and  When to Standardize Data? | by Akalbir Singh Chadha | Becoming Human:  Artificial Intelligence Magazine">
            <a:extLst>
              <a:ext uri="{FF2B5EF4-FFF2-40B4-BE49-F238E27FC236}">
                <a16:creationId xmlns:a16="http://schemas.microsoft.com/office/drawing/2014/main" id="{642FF601-0FD9-4C54-9A44-E638385998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629" y="1153542"/>
            <a:ext cx="4580721" cy="183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6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6FCFBD2-D4F1-448C-8DDB-ECB4D6BC0573}"/>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Power Transform</a:t>
            </a:r>
          </a:p>
        </p:txBody>
      </p:sp>
      <p:sp>
        <p:nvSpPr>
          <p:cNvPr id="15" name="TextBox 14">
            <a:extLst>
              <a:ext uri="{FF2B5EF4-FFF2-40B4-BE49-F238E27FC236}">
                <a16:creationId xmlns:a16="http://schemas.microsoft.com/office/drawing/2014/main" id="{FE87D5FA-4090-4495-8403-629951B60EED}"/>
              </a:ext>
            </a:extLst>
          </p:cNvPr>
          <p:cNvSpPr txBox="1"/>
          <p:nvPr/>
        </p:nvSpPr>
        <p:spPr>
          <a:xfrm>
            <a:off x="150668" y="663020"/>
            <a:ext cx="6785153" cy="3785652"/>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t>Commonly applied to skewed distributions</a:t>
            </a:r>
          </a:p>
          <a:p>
            <a:pPr marL="285750" indent="-285750" algn="just">
              <a:buFont typeface="Wingdings" panose="05000000000000000000" pitchFamily="2" charset="2"/>
              <a:buChar char="§"/>
            </a:pPr>
            <a:r>
              <a:rPr lang="en-US" sz="1600" dirty="0"/>
              <a:t>Helps address outliers and to build a linear model on non-linear data</a:t>
            </a:r>
          </a:p>
          <a:p>
            <a:pPr marL="285750" indent="-285750" algn="just">
              <a:buFont typeface="Wingdings" panose="05000000000000000000" pitchFamily="2" charset="2"/>
              <a:buChar char="§"/>
            </a:pPr>
            <a:r>
              <a:rPr lang="en-US" sz="1600" dirty="0"/>
              <a:t>Taking logs or square root "pulls in" more extreme values on the right (high values) relative to the median, while values at the far left (low values) tend to get stretched back, further away from the median.</a:t>
            </a:r>
          </a:p>
          <a:p>
            <a:pPr marL="285750" indent="-285750" algn="just">
              <a:buFont typeface="Wingdings" panose="05000000000000000000" pitchFamily="2" charset="2"/>
              <a:buChar char="§"/>
            </a:pPr>
            <a:r>
              <a:rPr lang="en-US" sz="1600" dirty="0"/>
              <a:t>Practical example of skewed distribution – Movie ratings - most movies have very few ratings (the data in the tail), while a few have lots of ratings (the data in the head).</a:t>
            </a:r>
          </a:p>
          <a:p>
            <a:pPr algn="just"/>
            <a:endParaRPr lang="en-US" sz="1600" dirty="0"/>
          </a:p>
          <a:p>
            <a:pPr algn="just"/>
            <a:r>
              <a:rPr lang="en-US" sz="1600" b="1" u="sng" dirty="0">
                <a:latin typeface="+mj-lt"/>
              </a:rPr>
              <a:t>Advantages of Log Transform</a:t>
            </a:r>
            <a:r>
              <a:rPr lang="en-US" sz="1600" b="1" dirty="0">
                <a:latin typeface="+mj-lt"/>
              </a:rPr>
              <a:t>: </a:t>
            </a:r>
          </a:p>
          <a:p>
            <a:pPr marL="285750" indent="-285750" algn="just">
              <a:buFont typeface="Arial" panose="020B0604020202020204" pitchFamily="34" charset="0"/>
              <a:buChar char="•"/>
            </a:pPr>
            <a:r>
              <a:rPr lang="en-US" sz="1600" dirty="0"/>
              <a:t>Reduces effect of skewness/outliers</a:t>
            </a:r>
          </a:p>
          <a:p>
            <a:pPr marL="285750" indent="-285750" algn="just">
              <a:buFont typeface="Arial" panose="020B0604020202020204" pitchFamily="34" charset="0"/>
              <a:buChar char="•"/>
            </a:pPr>
            <a:r>
              <a:rPr lang="en-US" sz="1600" dirty="0"/>
              <a:t>Easily interpretable - changes in a log value are relative (or percentage) changes on the original scale. So, if log base 10 is used, then an increase of 1 on the log scale corresponds to a multiplication of 10 on the original scale.</a:t>
            </a:r>
          </a:p>
          <a:p>
            <a:pPr algn="just"/>
            <a:endParaRPr lang="en-US" sz="1600" dirty="0"/>
          </a:p>
        </p:txBody>
      </p:sp>
      <p:pic>
        <p:nvPicPr>
          <p:cNvPr id="3" name="Picture 2">
            <a:extLst>
              <a:ext uri="{FF2B5EF4-FFF2-40B4-BE49-F238E27FC236}">
                <a16:creationId xmlns:a16="http://schemas.microsoft.com/office/drawing/2014/main" id="{26EC99CE-21F9-4446-93C7-023F7DD44B49}"/>
              </a:ext>
            </a:extLst>
          </p:cNvPr>
          <p:cNvPicPr>
            <a:picLocks noChangeAspect="1"/>
          </p:cNvPicPr>
          <p:nvPr/>
        </p:nvPicPr>
        <p:blipFill>
          <a:blip r:embed="rId3"/>
          <a:stretch>
            <a:fillRect/>
          </a:stretch>
        </p:blipFill>
        <p:spPr>
          <a:xfrm>
            <a:off x="7013643" y="3458320"/>
            <a:ext cx="5044466" cy="2602012"/>
          </a:xfrm>
          <a:prstGeom prst="rect">
            <a:avLst/>
          </a:prstGeom>
        </p:spPr>
      </p:pic>
      <p:pic>
        <p:nvPicPr>
          <p:cNvPr id="5128" name="Picture 8">
            <a:extLst>
              <a:ext uri="{FF2B5EF4-FFF2-40B4-BE49-F238E27FC236}">
                <a16:creationId xmlns:a16="http://schemas.microsoft.com/office/drawing/2014/main" id="{96B9B93D-426A-4D11-9E82-10BF2B26E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1410" y="130258"/>
            <a:ext cx="3560692" cy="32026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7E3518-AF5E-4893-84F8-536CCF9B451B}"/>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Log transform helps reduce right skew and impact of outliers and is also convenient to interpret.</a:t>
            </a:r>
          </a:p>
        </p:txBody>
      </p:sp>
    </p:spTree>
    <p:extLst>
      <p:ext uri="{BB962C8B-B14F-4D97-AF65-F5344CB8AC3E}">
        <p14:creationId xmlns:p14="http://schemas.microsoft.com/office/powerpoint/2010/main" val="3327151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E87D5FA-4090-4495-8403-629951B60EED}"/>
              </a:ext>
            </a:extLst>
          </p:cNvPr>
          <p:cNvSpPr txBox="1"/>
          <p:nvPr/>
        </p:nvSpPr>
        <p:spPr>
          <a:xfrm>
            <a:off x="150667" y="663020"/>
            <a:ext cx="7894107" cy="2800767"/>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t>Such transforms are impacted by Shifting (adding by a constant) – increasing shift adds skewness to transformed data but not original. </a:t>
            </a:r>
          </a:p>
          <a:p>
            <a:pPr marL="285750" indent="-285750" algn="just">
              <a:buFont typeface="Wingdings" panose="05000000000000000000" pitchFamily="2" charset="2"/>
              <a:buChar char="§"/>
            </a:pPr>
            <a:r>
              <a:rPr lang="en-US" sz="1600" dirty="0"/>
              <a:t>Also, when the feature takes only discrete values and not continuous, these transforms may not change the skew - Example, if 70% of the distribution is at 1, 20% at 2 and the rest spread across higher values, then for transformed data the two lowest values would still have 70% and 20% of the values, respectively.</a:t>
            </a:r>
          </a:p>
          <a:p>
            <a:pPr marL="285750" indent="-285750" algn="just">
              <a:buFont typeface="Wingdings" panose="05000000000000000000" pitchFamily="2" charset="2"/>
              <a:buChar char="§"/>
            </a:pPr>
            <a:r>
              <a:rPr lang="en-US" sz="1600" dirty="0"/>
              <a:t>Features must be cleaned of zeros or negative values before applying square root or log transform</a:t>
            </a:r>
          </a:p>
          <a:p>
            <a:pPr marL="285750"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
            </a:pPr>
            <a:endParaRPr lang="en-US" sz="1600" dirty="0"/>
          </a:p>
          <a:p>
            <a:pPr algn="just"/>
            <a:endParaRPr lang="en-US" sz="1600" dirty="0"/>
          </a:p>
        </p:txBody>
      </p:sp>
      <p:pic>
        <p:nvPicPr>
          <p:cNvPr id="5122" name="Picture 2" descr="hypothesis testing - When should I perform transformation when analyzing  skewed- data? - Cross Validated">
            <a:extLst>
              <a:ext uri="{FF2B5EF4-FFF2-40B4-BE49-F238E27FC236}">
                <a16:creationId xmlns:a16="http://schemas.microsoft.com/office/drawing/2014/main" id="{86B84C59-B224-4664-9F37-310F53554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159" y="3013343"/>
            <a:ext cx="3410034" cy="304698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nter image description here">
            <a:extLst>
              <a:ext uri="{FF2B5EF4-FFF2-40B4-BE49-F238E27FC236}">
                <a16:creationId xmlns:a16="http://schemas.microsoft.com/office/drawing/2014/main" id="{180913C7-42B0-457E-A0B4-BB2E245D5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638" y="3013343"/>
            <a:ext cx="6301872" cy="30469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6A65BF-FD7F-4766-97F1-5CDADDAACEDB}"/>
              </a:ext>
            </a:extLst>
          </p:cNvPr>
          <p:cNvPicPr>
            <a:picLocks noChangeAspect="1"/>
          </p:cNvPicPr>
          <p:nvPr/>
        </p:nvPicPr>
        <p:blipFill>
          <a:blip r:embed="rId5"/>
          <a:stretch>
            <a:fillRect/>
          </a:stretch>
        </p:blipFill>
        <p:spPr>
          <a:xfrm>
            <a:off x="8092661" y="663020"/>
            <a:ext cx="3971925" cy="2038350"/>
          </a:xfrm>
          <a:prstGeom prst="rect">
            <a:avLst/>
          </a:prstGeom>
        </p:spPr>
      </p:pic>
      <p:sp>
        <p:nvSpPr>
          <p:cNvPr id="10" name="TextBox 9">
            <a:extLst>
              <a:ext uri="{FF2B5EF4-FFF2-40B4-BE49-F238E27FC236}">
                <a16:creationId xmlns:a16="http://schemas.microsoft.com/office/drawing/2014/main" id="{95737FBB-A6B7-4904-8C13-72A1EBF89F9D}"/>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Power Transform</a:t>
            </a:r>
          </a:p>
        </p:txBody>
      </p:sp>
      <p:sp>
        <p:nvSpPr>
          <p:cNvPr id="7" name="Rectangle 6">
            <a:extLst>
              <a:ext uri="{FF2B5EF4-FFF2-40B4-BE49-F238E27FC236}">
                <a16:creationId xmlns:a16="http://schemas.microsoft.com/office/drawing/2014/main" id="{815299C0-BEAB-4511-B21A-25DC8CE8B1EB}"/>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Log transform is used mainly for continuous variables which have positive, non-zero values. </a:t>
            </a:r>
          </a:p>
        </p:txBody>
      </p:sp>
    </p:spTree>
    <p:extLst>
      <p:ext uri="{BB962C8B-B14F-4D97-AF65-F5344CB8AC3E}">
        <p14:creationId xmlns:p14="http://schemas.microsoft.com/office/powerpoint/2010/main" val="361918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6FCFBD2-D4F1-448C-8DDB-ECB4D6BC0573}"/>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Binning</a:t>
            </a:r>
          </a:p>
        </p:txBody>
      </p:sp>
      <p:sp>
        <p:nvSpPr>
          <p:cNvPr id="15" name="TextBox 14">
            <a:extLst>
              <a:ext uri="{FF2B5EF4-FFF2-40B4-BE49-F238E27FC236}">
                <a16:creationId xmlns:a16="http://schemas.microsoft.com/office/drawing/2014/main" id="{FE87D5FA-4090-4495-8403-629951B60EED}"/>
              </a:ext>
            </a:extLst>
          </p:cNvPr>
          <p:cNvSpPr txBox="1"/>
          <p:nvPr/>
        </p:nvSpPr>
        <p:spPr>
          <a:xfrm>
            <a:off x="140939" y="553173"/>
            <a:ext cx="11707350" cy="3539430"/>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t>Discretization of a continuous variable into various bins/buckets.</a:t>
            </a:r>
          </a:p>
          <a:p>
            <a:pPr marL="285750" indent="-285750" algn="just">
              <a:buFont typeface="Wingdings" panose="05000000000000000000" pitchFamily="2" charset="2"/>
              <a:buChar char="§"/>
            </a:pPr>
            <a:r>
              <a:rPr lang="en-US" sz="1600" u="sng" dirty="0"/>
              <a:t>Uniform (constant width) Binning:</a:t>
            </a:r>
            <a:r>
              <a:rPr lang="en-US" sz="1600" dirty="0"/>
              <a:t> The boundaries are fixed and have the same range. Some bins could have many points, while others could have few or none.</a:t>
            </a:r>
          </a:p>
          <a:p>
            <a:pPr marL="285750" indent="-285750" algn="just">
              <a:buFont typeface="Wingdings" panose="05000000000000000000" pitchFamily="2" charset="2"/>
              <a:buChar char="§"/>
            </a:pPr>
            <a:r>
              <a:rPr lang="en-US" sz="1600" u="sng" dirty="0"/>
              <a:t>Quantile Binning:</a:t>
            </a:r>
            <a:r>
              <a:rPr lang="en-US" sz="1600" dirty="0"/>
              <a:t> Each bin has same number of points. Boundaries are not fixed and could encompass a narrow or wide span of values.</a:t>
            </a:r>
          </a:p>
          <a:p>
            <a:pPr marL="285750" indent="-285750" algn="just">
              <a:buFont typeface="Wingdings" panose="05000000000000000000" pitchFamily="2" charset="2"/>
              <a:buChar char="§"/>
            </a:pPr>
            <a:r>
              <a:rPr lang="en-US" sz="1600" dirty="0"/>
              <a:t>Usually, uniform binning is performed – but with skewed data, quantile binning may yield better results. </a:t>
            </a:r>
          </a:p>
          <a:p>
            <a:pPr marL="285750" indent="-285750" algn="just">
              <a:buFont typeface="Wingdings" panose="05000000000000000000" pitchFamily="2" charset="2"/>
              <a:buChar char="§"/>
            </a:pPr>
            <a:r>
              <a:rPr lang="en-US" sz="1600" b="1" u="sng" dirty="0">
                <a:latin typeface="+mj-lt"/>
              </a:rPr>
              <a:t>Watch Out: </a:t>
            </a:r>
            <a:r>
              <a:rPr lang="en-US" sz="1600" dirty="0"/>
              <a:t>Binning a continuous variable can introduce error in treatment – For example, newborns are categorized into “low birth weight” and “normal” often using a cutoff of 2.5 kg. In this method, a baby of 2.49 kg is treated as being very different than one of 2.51 kg, but very like one of 1.5 kg or even 1.0 kg .But there’s no biological reason to think this happens!</a:t>
            </a:r>
          </a:p>
          <a:p>
            <a:pPr marL="285750" indent="-285750" algn="just">
              <a:buFont typeface="Wingdings" panose="05000000000000000000" pitchFamily="2" charset="2"/>
              <a:buChar char="§"/>
            </a:pPr>
            <a:r>
              <a:rPr lang="en-US" sz="1600" dirty="0"/>
              <a:t>Changing the bins can completely alter the model, particularly if the relationship is nonlinear.</a:t>
            </a:r>
          </a:p>
          <a:p>
            <a:pPr marL="285750" indent="-285750" algn="just">
              <a:buFont typeface="Wingdings" panose="05000000000000000000" pitchFamily="2" charset="2"/>
              <a:buChar char="§"/>
            </a:pPr>
            <a:r>
              <a:rPr lang="en-US" sz="1600" b="1" u="sng" dirty="0">
                <a:latin typeface="+mj-lt"/>
              </a:rPr>
              <a:t>When should you do binning?:</a:t>
            </a:r>
            <a:r>
              <a:rPr lang="en-US" sz="1600" dirty="0">
                <a:latin typeface="+mj-lt"/>
              </a:rPr>
              <a:t> </a:t>
            </a:r>
            <a:r>
              <a:rPr lang="en-US" sz="1600" dirty="0"/>
              <a:t>Where nature of a variable across a boundary really is dichotomous. Example - consumption of alcohol among teens and young adults, the age where drinking becomes legal would be key.</a:t>
            </a:r>
          </a:p>
          <a:p>
            <a:pPr marL="285750"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
            </a:pPr>
            <a:endParaRPr lang="en-US" sz="1600" dirty="0"/>
          </a:p>
          <a:p>
            <a:pPr algn="just"/>
            <a:endParaRPr lang="en-US" sz="1600" dirty="0"/>
          </a:p>
        </p:txBody>
      </p:sp>
      <p:grpSp>
        <p:nvGrpSpPr>
          <p:cNvPr id="12" name="Group 11">
            <a:extLst>
              <a:ext uri="{FF2B5EF4-FFF2-40B4-BE49-F238E27FC236}">
                <a16:creationId xmlns:a16="http://schemas.microsoft.com/office/drawing/2014/main" id="{C8FCEF86-9CBF-47C6-BBB2-27FF0E30FD89}"/>
              </a:ext>
            </a:extLst>
          </p:cNvPr>
          <p:cNvGrpSpPr/>
          <p:nvPr/>
        </p:nvGrpSpPr>
        <p:grpSpPr>
          <a:xfrm>
            <a:off x="1541849" y="3429000"/>
            <a:ext cx="3956154" cy="2636182"/>
            <a:chOff x="281400" y="2436860"/>
            <a:chExt cx="5234183" cy="3573079"/>
          </a:xfrm>
        </p:grpSpPr>
        <p:pic>
          <p:nvPicPr>
            <p:cNvPr id="7" name="Picture 6">
              <a:extLst>
                <a:ext uri="{FF2B5EF4-FFF2-40B4-BE49-F238E27FC236}">
                  <a16:creationId xmlns:a16="http://schemas.microsoft.com/office/drawing/2014/main" id="{EE29716C-C46A-44CF-845D-DFB6A0E86E50}"/>
                </a:ext>
              </a:extLst>
            </p:cNvPr>
            <p:cNvPicPr>
              <a:picLocks noChangeAspect="1"/>
            </p:cNvPicPr>
            <p:nvPr/>
          </p:nvPicPr>
          <p:blipFill>
            <a:blip r:embed="rId3"/>
            <a:stretch>
              <a:fillRect/>
            </a:stretch>
          </p:blipFill>
          <p:spPr>
            <a:xfrm>
              <a:off x="492090" y="2436860"/>
              <a:ext cx="4821447" cy="3273276"/>
            </a:xfrm>
            <a:prstGeom prst="rect">
              <a:avLst/>
            </a:prstGeom>
          </p:spPr>
        </p:pic>
        <p:sp>
          <p:nvSpPr>
            <p:cNvPr id="11" name="TextBox 10">
              <a:extLst>
                <a:ext uri="{FF2B5EF4-FFF2-40B4-BE49-F238E27FC236}">
                  <a16:creationId xmlns:a16="http://schemas.microsoft.com/office/drawing/2014/main" id="{3E7C5419-B6C1-4C97-83AA-92495E850642}"/>
                </a:ext>
              </a:extLst>
            </p:cNvPr>
            <p:cNvSpPr txBox="1"/>
            <p:nvPr/>
          </p:nvSpPr>
          <p:spPr>
            <a:xfrm>
              <a:off x="281400" y="5702162"/>
              <a:ext cx="5234183" cy="307777"/>
            </a:xfrm>
            <a:prstGeom prst="rect">
              <a:avLst/>
            </a:prstGeom>
            <a:noFill/>
          </p:spPr>
          <p:txBody>
            <a:bodyPr wrap="square" rtlCol="0">
              <a:spAutoFit/>
            </a:bodyPr>
            <a:lstStyle/>
            <a:p>
              <a:pPr algn="ctr"/>
              <a:r>
                <a:rPr lang="en-US" sz="1400" dirty="0"/>
                <a:t>Uniform binning</a:t>
              </a:r>
            </a:p>
          </p:txBody>
        </p:sp>
      </p:grpSp>
      <p:grpSp>
        <p:nvGrpSpPr>
          <p:cNvPr id="13" name="Group 12">
            <a:extLst>
              <a:ext uri="{FF2B5EF4-FFF2-40B4-BE49-F238E27FC236}">
                <a16:creationId xmlns:a16="http://schemas.microsoft.com/office/drawing/2014/main" id="{57CDB081-A3A5-4733-A880-7D782C9C961E}"/>
              </a:ext>
            </a:extLst>
          </p:cNvPr>
          <p:cNvGrpSpPr/>
          <p:nvPr/>
        </p:nvGrpSpPr>
        <p:grpSpPr>
          <a:xfrm>
            <a:off x="6342835" y="3421026"/>
            <a:ext cx="3956154" cy="2644156"/>
            <a:chOff x="5800738" y="2436860"/>
            <a:chExt cx="5234183" cy="3581053"/>
          </a:xfrm>
        </p:grpSpPr>
        <p:pic>
          <p:nvPicPr>
            <p:cNvPr id="10" name="Picture 9">
              <a:extLst>
                <a:ext uri="{FF2B5EF4-FFF2-40B4-BE49-F238E27FC236}">
                  <a16:creationId xmlns:a16="http://schemas.microsoft.com/office/drawing/2014/main" id="{4E649B84-9A4B-4704-B448-24D0B5FF08CB}"/>
                </a:ext>
              </a:extLst>
            </p:cNvPr>
            <p:cNvPicPr>
              <a:picLocks noChangeAspect="1"/>
            </p:cNvPicPr>
            <p:nvPr/>
          </p:nvPicPr>
          <p:blipFill>
            <a:blip r:embed="rId4"/>
            <a:stretch>
              <a:fillRect/>
            </a:stretch>
          </p:blipFill>
          <p:spPr>
            <a:xfrm>
              <a:off x="6004342" y="2436860"/>
              <a:ext cx="4826976" cy="3273276"/>
            </a:xfrm>
            <a:prstGeom prst="rect">
              <a:avLst/>
            </a:prstGeom>
          </p:spPr>
        </p:pic>
        <p:sp>
          <p:nvSpPr>
            <p:cNvPr id="17" name="TextBox 16">
              <a:extLst>
                <a:ext uri="{FF2B5EF4-FFF2-40B4-BE49-F238E27FC236}">
                  <a16:creationId xmlns:a16="http://schemas.microsoft.com/office/drawing/2014/main" id="{60E0CE23-BA37-4C7A-9BDC-729CBB8E838E}"/>
                </a:ext>
              </a:extLst>
            </p:cNvPr>
            <p:cNvSpPr txBox="1"/>
            <p:nvPr/>
          </p:nvSpPr>
          <p:spPr>
            <a:xfrm>
              <a:off x="5800738" y="5710136"/>
              <a:ext cx="5234183" cy="307777"/>
            </a:xfrm>
            <a:prstGeom prst="rect">
              <a:avLst/>
            </a:prstGeom>
            <a:noFill/>
          </p:spPr>
          <p:txBody>
            <a:bodyPr wrap="square" rtlCol="0">
              <a:spAutoFit/>
            </a:bodyPr>
            <a:lstStyle/>
            <a:p>
              <a:pPr algn="ctr"/>
              <a:r>
                <a:rPr lang="en-US" sz="1400" dirty="0"/>
                <a:t>Quantile binning</a:t>
              </a:r>
            </a:p>
          </p:txBody>
        </p:sp>
      </p:grpSp>
      <p:sp>
        <p:nvSpPr>
          <p:cNvPr id="19" name="Rectangle 18">
            <a:extLst>
              <a:ext uri="{FF2B5EF4-FFF2-40B4-BE49-F238E27FC236}">
                <a16:creationId xmlns:a16="http://schemas.microsoft.com/office/drawing/2014/main" id="{E5BC7A3A-1F68-4157-87E6-2D94BA0AE14A}"/>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Avoid binning a continuous variable unless there is a clear reason for a gap/boundary value in that variable. </a:t>
            </a:r>
          </a:p>
        </p:txBody>
      </p:sp>
    </p:spTree>
    <p:extLst>
      <p:ext uri="{BB962C8B-B14F-4D97-AF65-F5344CB8AC3E}">
        <p14:creationId xmlns:p14="http://schemas.microsoft.com/office/powerpoint/2010/main" val="64537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AADDCA82-D42C-4EE0-8E85-B959E7112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9" y="3445802"/>
            <a:ext cx="4854103" cy="264717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10F93CB3-96DB-491F-8DE5-4D5164441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98" y="3566054"/>
            <a:ext cx="5857221" cy="23978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05DE5C-C35F-4CA5-8E6C-C407A3F110FA}"/>
              </a:ext>
            </a:extLst>
          </p:cNvPr>
          <p:cNvSpPr txBox="1"/>
          <p:nvPr/>
        </p:nvSpPr>
        <p:spPr>
          <a:xfrm>
            <a:off x="281400" y="185528"/>
            <a:ext cx="6061435" cy="367645"/>
          </a:xfrm>
          <a:prstGeom prst="rect">
            <a:avLst/>
          </a:prstGeom>
          <a:noFill/>
        </p:spPr>
        <p:txBody>
          <a:bodyPr wrap="square" rtlCol="0">
            <a:spAutoFit/>
          </a:bodyPr>
          <a:lstStyle/>
          <a:p>
            <a:r>
              <a:rPr lang="en-US" sz="1800" b="1" dirty="0">
                <a:solidFill>
                  <a:schemeClr val="accent6"/>
                </a:solidFill>
              </a:rPr>
              <a:t>Correlation Analysis</a:t>
            </a:r>
          </a:p>
        </p:txBody>
      </p:sp>
      <p:sp>
        <p:nvSpPr>
          <p:cNvPr id="10" name="TextBox 9">
            <a:extLst>
              <a:ext uri="{FF2B5EF4-FFF2-40B4-BE49-F238E27FC236}">
                <a16:creationId xmlns:a16="http://schemas.microsoft.com/office/drawing/2014/main" id="{234D9A3A-04C5-47F1-9D49-A85E4A7D5868}"/>
              </a:ext>
            </a:extLst>
          </p:cNvPr>
          <p:cNvSpPr txBox="1"/>
          <p:nvPr/>
        </p:nvSpPr>
        <p:spPr>
          <a:xfrm>
            <a:off x="150667" y="553173"/>
            <a:ext cx="11707350" cy="3539430"/>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t>Features highly correlated with the target variable indicate high importance but converse is not necessarily true - relationship could be non-linear as well.</a:t>
            </a:r>
          </a:p>
          <a:p>
            <a:pPr marL="285750" indent="-285750" algn="just">
              <a:buFont typeface="Wingdings" panose="05000000000000000000" pitchFamily="2" charset="2"/>
              <a:buChar char="§"/>
            </a:pPr>
            <a:r>
              <a:rPr lang="en-US" sz="1600" dirty="0"/>
              <a:t>Pearson’s Coefficient measures Linear Correlation while Spearman’s Rank and Kendall Tau Rank Coefficients can measure non-linear correlation. </a:t>
            </a:r>
          </a:p>
          <a:p>
            <a:pPr marL="285750" indent="-285750" algn="just">
              <a:buFont typeface="Wingdings" panose="05000000000000000000" pitchFamily="2" charset="2"/>
              <a:buChar char="§"/>
            </a:pPr>
            <a:r>
              <a:rPr lang="en-US" sz="1600" b="1" u="sng" dirty="0">
                <a:latin typeface="+mj-lt"/>
              </a:rPr>
              <a:t>Watch Out: </a:t>
            </a:r>
          </a:p>
          <a:p>
            <a:pPr marL="742916" lvl="1" indent="-285750" algn="just">
              <a:buFont typeface="Arial" panose="020B0604020202020204" pitchFamily="34" charset="0"/>
              <a:buChar char="•"/>
            </a:pPr>
            <a:r>
              <a:rPr lang="en-US" sz="1600" dirty="0"/>
              <a:t>Highly correlated independent features can result in highly unstable coefficients in say a Linear or Logistic Regression model – they can swing highly based on which set of features are included in the model or if data changes slightly. </a:t>
            </a:r>
          </a:p>
          <a:p>
            <a:pPr marL="742916" lvl="1" indent="-285750" algn="just">
              <a:buFont typeface="Arial" panose="020B0604020202020204" pitchFamily="34" charset="0"/>
              <a:buChar char="•"/>
            </a:pPr>
            <a:r>
              <a:rPr lang="en-US" sz="1600" dirty="0"/>
              <a:t>Interpretability of coefficients is lost – significance (p-values) of features does not hold in presence of strong correlated variables. </a:t>
            </a:r>
          </a:p>
          <a:p>
            <a:pPr marL="285750" indent="-285750" algn="just">
              <a:buFont typeface="Wingdings" panose="05000000000000000000" pitchFamily="2" charset="2"/>
              <a:buChar char="§"/>
            </a:pPr>
            <a:r>
              <a:rPr lang="en-US" sz="1600" dirty="0"/>
              <a:t>Possible solution is to remove one of the correlated variables or combine them to form a new variable and remove both the variables.</a:t>
            </a:r>
          </a:p>
          <a:p>
            <a:pPr marL="285750" indent="-285750" algn="just">
              <a:buFont typeface="Wingdings" panose="05000000000000000000" pitchFamily="2" charset="2"/>
              <a:buChar char="§"/>
            </a:pPr>
            <a:r>
              <a:rPr lang="en-US" sz="1600" dirty="0"/>
              <a:t>Alternatively apply dimensionality reduction technique such as PCA. </a:t>
            </a:r>
          </a:p>
          <a:p>
            <a:pPr marL="285750" indent="-285750" algn="just">
              <a:buFont typeface="Wingdings" panose="05000000000000000000" pitchFamily="2" charset="2"/>
              <a:buChar char="§"/>
            </a:pPr>
            <a:r>
              <a:rPr lang="en-US" sz="1600" dirty="0"/>
              <a:t>Multicollinearity can be detected using Variable Inflation Factor (VIF) and variables may be recursively removed. </a:t>
            </a:r>
          </a:p>
          <a:p>
            <a:pPr marL="285750"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
            </a:pPr>
            <a:endParaRPr lang="en-US" sz="1600" dirty="0"/>
          </a:p>
          <a:p>
            <a:pPr algn="just"/>
            <a:endParaRPr lang="en-US" sz="1600" dirty="0"/>
          </a:p>
        </p:txBody>
      </p:sp>
      <p:sp>
        <p:nvSpPr>
          <p:cNvPr id="11" name="Rectangle 10">
            <a:extLst>
              <a:ext uri="{FF2B5EF4-FFF2-40B4-BE49-F238E27FC236}">
                <a16:creationId xmlns:a16="http://schemas.microsoft.com/office/drawing/2014/main" id="{1E5FCC49-9E1D-4D0C-A402-2FBD646FCFF2}"/>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Do not drop low correlation variables hastily. Check for multicollinearity and handle appropriately </a:t>
            </a:r>
          </a:p>
        </p:txBody>
      </p:sp>
    </p:spTree>
    <p:extLst>
      <p:ext uri="{BB962C8B-B14F-4D97-AF65-F5344CB8AC3E}">
        <p14:creationId xmlns:p14="http://schemas.microsoft.com/office/powerpoint/2010/main" val="1782783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
            <a:extLst>
              <a:ext uri="{FF2B5EF4-FFF2-40B4-BE49-F238E27FC236}">
                <a16:creationId xmlns:a16="http://schemas.microsoft.com/office/drawing/2014/main" id="{24C16A7E-C708-41B8-BAE2-D1536AB4BC5C}"/>
              </a:ext>
            </a:extLst>
          </p:cNvPr>
          <p:cNvSpPr>
            <a:spLocks noGrp="1"/>
          </p:cNvSpPr>
          <p:nvPr>
            <p:ph idx="1"/>
          </p:nvPr>
        </p:nvSpPr>
        <p:spPr>
          <a:xfrm>
            <a:off x="234518" y="685800"/>
            <a:ext cx="6503739" cy="5102351"/>
          </a:xfrm>
        </p:spPr>
        <p:txBody>
          <a:bodyPr>
            <a:normAutofit/>
          </a:bodyPr>
          <a:lstStyle/>
          <a:p>
            <a:pPr>
              <a:buClrTx/>
              <a:buFont typeface="Wingdings" panose="05000000000000000000" pitchFamily="2" charset="2"/>
              <a:buChar char="§"/>
            </a:pPr>
            <a:r>
              <a:rPr lang="en-US" sz="1600" dirty="0">
                <a:latin typeface="+mn-lt"/>
              </a:rPr>
              <a:t>Categorical features have non-numeric (string) values which needs to be converted into numerical values for modeling</a:t>
            </a:r>
            <a:endParaRPr lang="en-US" sz="1600" b="1" dirty="0">
              <a:latin typeface="+mn-lt"/>
            </a:endParaRPr>
          </a:p>
          <a:p>
            <a:pPr>
              <a:buClrTx/>
              <a:buFont typeface="Wingdings" panose="05000000000000000000" pitchFamily="2" charset="2"/>
              <a:buChar char="§"/>
            </a:pPr>
            <a:r>
              <a:rPr lang="en-US" sz="1600" b="1" u="sng" dirty="0">
                <a:latin typeface="+mn-lt"/>
              </a:rPr>
              <a:t>Label Encoding :</a:t>
            </a:r>
          </a:p>
          <a:p>
            <a:pPr lvl="1">
              <a:buClrTx/>
              <a:buFont typeface="Wingdings" panose="05000000000000000000" pitchFamily="2" charset="2"/>
              <a:buChar char="§"/>
            </a:pPr>
            <a:r>
              <a:rPr lang="en-US" sz="1600" dirty="0"/>
              <a:t>Categories of a</a:t>
            </a:r>
            <a:r>
              <a:rPr lang="en-US" sz="1600" dirty="0">
                <a:latin typeface="+mn-lt"/>
              </a:rPr>
              <a:t> feature transformed into single column by replacing string values with n integers where n is number of distinct </a:t>
            </a:r>
            <a:r>
              <a:rPr lang="en-US" sz="1600" dirty="0"/>
              <a:t>categories</a:t>
            </a:r>
          </a:p>
          <a:p>
            <a:pPr lvl="1">
              <a:buClrTx/>
              <a:buFont typeface="Wingdings" panose="05000000000000000000" pitchFamily="2" charset="2"/>
              <a:buChar char="§"/>
            </a:pPr>
            <a:r>
              <a:rPr lang="en-US" sz="1600" u="sng" dirty="0"/>
              <a:t>Implies ordinal relationship </a:t>
            </a:r>
            <a:r>
              <a:rPr lang="en-US" sz="1600" dirty="0"/>
              <a:t>between categories so must not be used when this is not true</a:t>
            </a:r>
            <a:endParaRPr lang="en-US" sz="1600" b="1" dirty="0">
              <a:latin typeface="+mn-lt"/>
            </a:endParaRPr>
          </a:p>
          <a:p>
            <a:pPr>
              <a:buClrTx/>
              <a:buFont typeface="Wingdings" panose="05000000000000000000" pitchFamily="2" charset="2"/>
              <a:buChar char="§"/>
            </a:pPr>
            <a:r>
              <a:rPr lang="en-US" sz="1600" b="1" u="sng" dirty="0">
                <a:latin typeface="+mn-lt"/>
              </a:rPr>
              <a:t>One Hot Encoding : </a:t>
            </a:r>
          </a:p>
          <a:p>
            <a:pPr lvl="1">
              <a:buClrTx/>
              <a:buFont typeface="Wingdings" panose="05000000000000000000" pitchFamily="2" charset="2"/>
              <a:buChar char="§"/>
            </a:pPr>
            <a:r>
              <a:rPr lang="en-US" sz="1600" dirty="0">
                <a:latin typeface="+mn-lt"/>
              </a:rPr>
              <a:t>String features are transformed into ‘n’ </a:t>
            </a:r>
            <a:r>
              <a:rPr lang="en-US" sz="1600" b="1" dirty="0">
                <a:latin typeface="+mn-lt"/>
              </a:rPr>
              <a:t>(?)</a:t>
            </a:r>
            <a:r>
              <a:rPr lang="en-US" sz="1600" dirty="0">
                <a:latin typeface="+mn-lt"/>
              </a:rPr>
              <a:t> columns where ‘n’ are distinct string values of that feature</a:t>
            </a:r>
          </a:p>
          <a:p>
            <a:pPr lvl="1">
              <a:buClrTx/>
              <a:buFont typeface="Wingdings" panose="05000000000000000000" pitchFamily="2" charset="2"/>
              <a:buChar char="§"/>
            </a:pPr>
            <a:r>
              <a:rPr lang="en-US" sz="1600" u="sng" dirty="0">
                <a:latin typeface="+mn-lt"/>
              </a:rPr>
              <a:t>Dummy variable trap</a:t>
            </a:r>
            <a:r>
              <a:rPr lang="en-US" sz="1600" dirty="0">
                <a:latin typeface="+mn-lt"/>
              </a:rPr>
              <a:t> leads to multicollinearity</a:t>
            </a:r>
          </a:p>
          <a:p>
            <a:pPr lvl="1">
              <a:buClrTx/>
              <a:buFont typeface="Wingdings" panose="05000000000000000000" pitchFamily="2" charset="2"/>
              <a:buChar char="§"/>
            </a:pPr>
            <a:r>
              <a:rPr lang="en-US" sz="1600" dirty="0"/>
              <a:t>For </a:t>
            </a:r>
            <a:r>
              <a:rPr lang="en-US" sz="1600" u="sng" dirty="0"/>
              <a:t>high cardinality features </a:t>
            </a:r>
            <a:r>
              <a:rPr lang="en-US" sz="1600" dirty="0"/>
              <a:t>(like </a:t>
            </a:r>
            <a:r>
              <a:rPr lang="en-US" sz="1600" dirty="0" err="1"/>
              <a:t>pincode</a:t>
            </a:r>
            <a:r>
              <a:rPr lang="en-US" sz="1600" dirty="0"/>
              <a:t>), this leads to very sparse representations. So other advanced techniques like Frequency Encoding, Target Encoding, Binary Encoding can be tried. </a:t>
            </a:r>
            <a:endParaRPr lang="en-US" sz="1600" dirty="0">
              <a:latin typeface="+mn-lt"/>
            </a:endParaRPr>
          </a:p>
          <a:p>
            <a:endParaRPr lang="en-US" sz="1600" dirty="0">
              <a:latin typeface="+mn-lt"/>
            </a:endParaRPr>
          </a:p>
        </p:txBody>
      </p:sp>
      <p:pic>
        <p:nvPicPr>
          <p:cNvPr id="84" name="Picture 83">
            <a:extLst>
              <a:ext uri="{FF2B5EF4-FFF2-40B4-BE49-F238E27FC236}">
                <a16:creationId xmlns:a16="http://schemas.microsoft.com/office/drawing/2014/main" id="{A9595728-BE63-4210-BD96-6451D171861E}"/>
              </a:ext>
            </a:extLst>
          </p:cNvPr>
          <p:cNvPicPr>
            <a:picLocks noChangeAspect="1"/>
          </p:cNvPicPr>
          <p:nvPr/>
        </p:nvPicPr>
        <p:blipFill>
          <a:blip r:embed="rId3"/>
          <a:stretch>
            <a:fillRect/>
          </a:stretch>
        </p:blipFill>
        <p:spPr>
          <a:xfrm>
            <a:off x="8058654" y="2154542"/>
            <a:ext cx="1913456" cy="1641307"/>
          </a:xfrm>
          <a:prstGeom prst="rect">
            <a:avLst/>
          </a:prstGeom>
        </p:spPr>
      </p:pic>
      <p:sp>
        <p:nvSpPr>
          <p:cNvPr id="85" name="TextBox 84">
            <a:extLst>
              <a:ext uri="{FF2B5EF4-FFF2-40B4-BE49-F238E27FC236}">
                <a16:creationId xmlns:a16="http://schemas.microsoft.com/office/drawing/2014/main" id="{241FED6C-4F95-4D0C-ADF6-39E601A979D7}"/>
              </a:ext>
            </a:extLst>
          </p:cNvPr>
          <p:cNvSpPr txBox="1"/>
          <p:nvPr/>
        </p:nvSpPr>
        <p:spPr>
          <a:xfrm>
            <a:off x="7596812" y="1825625"/>
            <a:ext cx="32437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Sample dataset with string type feature</a:t>
            </a:r>
          </a:p>
        </p:txBody>
      </p:sp>
      <p:pic>
        <p:nvPicPr>
          <p:cNvPr id="86" name="Picture 85">
            <a:extLst>
              <a:ext uri="{FF2B5EF4-FFF2-40B4-BE49-F238E27FC236}">
                <a16:creationId xmlns:a16="http://schemas.microsoft.com/office/drawing/2014/main" id="{3764C3D0-EEEC-432D-A42C-082907D2840C}"/>
              </a:ext>
            </a:extLst>
          </p:cNvPr>
          <p:cNvPicPr>
            <a:picLocks noChangeAspect="1"/>
          </p:cNvPicPr>
          <p:nvPr/>
        </p:nvPicPr>
        <p:blipFill>
          <a:blip r:embed="rId4"/>
          <a:stretch>
            <a:fillRect/>
          </a:stretch>
        </p:blipFill>
        <p:spPr>
          <a:xfrm>
            <a:off x="6979721" y="4253727"/>
            <a:ext cx="1913456" cy="1641306"/>
          </a:xfrm>
          <a:prstGeom prst="rect">
            <a:avLst/>
          </a:prstGeom>
        </p:spPr>
      </p:pic>
      <p:pic>
        <p:nvPicPr>
          <p:cNvPr id="87" name="Picture 86">
            <a:extLst>
              <a:ext uri="{FF2B5EF4-FFF2-40B4-BE49-F238E27FC236}">
                <a16:creationId xmlns:a16="http://schemas.microsoft.com/office/drawing/2014/main" id="{507E6069-7DAF-4BFE-92A1-DF6E275956C1}"/>
              </a:ext>
            </a:extLst>
          </p:cNvPr>
          <p:cNvPicPr>
            <a:picLocks noChangeAspect="1"/>
          </p:cNvPicPr>
          <p:nvPr/>
        </p:nvPicPr>
        <p:blipFill>
          <a:blip r:embed="rId5"/>
          <a:stretch>
            <a:fillRect/>
          </a:stretch>
        </p:blipFill>
        <p:spPr>
          <a:xfrm>
            <a:off x="9219006" y="4253727"/>
            <a:ext cx="2442308" cy="1641306"/>
          </a:xfrm>
          <a:prstGeom prst="rect">
            <a:avLst/>
          </a:prstGeom>
        </p:spPr>
      </p:pic>
      <p:sp>
        <p:nvSpPr>
          <p:cNvPr id="88" name="TextBox 87">
            <a:extLst>
              <a:ext uri="{FF2B5EF4-FFF2-40B4-BE49-F238E27FC236}">
                <a16:creationId xmlns:a16="http://schemas.microsoft.com/office/drawing/2014/main" id="{1E5CB436-22B1-4E96-B646-48B0097CB928}"/>
              </a:ext>
            </a:extLst>
          </p:cNvPr>
          <p:cNvSpPr txBox="1"/>
          <p:nvPr/>
        </p:nvSpPr>
        <p:spPr>
          <a:xfrm>
            <a:off x="7050561" y="3933988"/>
            <a:ext cx="177177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Label encoding</a:t>
            </a:r>
          </a:p>
        </p:txBody>
      </p:sp>
      <p:sp>
        <p:nvSpPr>
          <p:cNvPr id="89" name="TextBox 88">
            <a:extLst>
              <a:ext uri="{FF2B5EF4-FFF2-40B4-BE49-F238E27FC236}">
                <a16:creationId xmlns:a16="http://schemas.microsoft.com/office/drawing/2014/main" id="{F49E957F-071E-41A5-9FA0-7C16BEDA8023}"/>
              </a:ext>
            </a:extLst>
          </p:cNvPr>
          <p:cNvSpPr txBox="1"/>
          <p:nvPr/>
        </p:nvSpPr>
        <p:spPr>
          <a:xfrm>
            <a:off x="9554272" y="3935075"/>
            <a:ext cx="177177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One hot encoding</a:t>
            </a:r>
          </a:p>
        </p:txBody>
      </p:sp>
      <p:sp>
        <p:nvSpPr>
          <p:cNvPr id="13" name="TextBox 12">
            <a:extLst>
              <a:ext uri="{FF2B5EF4-FFF2-40B4-BE49-F238E27FC236}">
                <a16:creationId xmlns:a16="http://schemas.microsoft.com/office/drawing/2014/main" id="{0FE6723B-79E2-482B-AF0B-95B12E242E20}"/>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Feature Encoding</a:t>
            </a:r>
          </a:p>
        </p:txBody>
      </p:sp>
      <p:sp>
        <p:nvSpPr>
          <p:cNvPr id="14" name="Rectangle 13">
            <a:extLst>
              <a:ext uri="{FF2B5EF4-FFF2-40B4-BE49-F238E27FC236}">
                <a16:creationId xmlns:a16="http://schemas.microsoft.com/office/drawing/2014/main" id="{08367179-542B-47DD-9C1E-50A64F4B76BE}"/>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The best type of encoding depends on the number of categories and their relationships</a:t>
            </a:r>
          </a:p>
        </p:txBody>
      </p:sp>
    </p:spTree>
    <p:extLst>
      <p:ext uri="{BB962C8B-B14F-4D97-AF65-F5344CB8AC3E}">
        <p14:creationId xmlns:p14="http://schemas.microsoft.com/office/powerpoint/2010/main" val="4173305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676A55C-53D2-47C5-A5D0-F6BDC449E8AE}"/>
              </a:ext>
            </a:extLst>
          </p:cNvPr>
          <p:cNvGraphicFramePr>
            <a:graphicFrameLocks noGrp="1"/>
          </p:cNvGraphicFramePr>
          <p:nvPr>
            <p:ph idx="1"/>
            <p:extLst>
              <p:ext uri="{D42A27DB-BD31-4B8C-83A1-F6EECF244321}">
                <p14:modId xmlns:p14="http://schemas.microsoft.com/office/powerpoint/2010/main" val="185683069"/>
              </p:ext>
            </p:extLst>
          </p:nvPr>
        </p:nvGraphicFramePr>
        <p:xfrm>
          <a:off x="5273169" y="3548138"/>
          <a:ext cx="4191844" cy="2366278"/>
        </p:xfrm>
        <a:graphic>
          <a:graphicData uri="http://schemas.openxmlformats.org/drawingml/2006/table">
            <a:tbl>
              <a:tblPr firstRow="1" bandRow="1">
                <a:tableStyleId>{00A15C55-8517-42AA-B614-E9B94910E393}</a:tableStyleId>
              </a:tblPr>
              <a:tblGrid>
                <a:gridCol w="2095922">
                  <a:extLst>
                    <a:ext uri="{9D8B030D-6E8A-4147-A177-3AD203B41FA5}">
                      <a16:colId xmlns:a16="http://schemas.microsoft.com/office/drawing/2014/main" val="665505602"/>
                    </a:ext>
                  </a:extLst>
                </a:gridCol>
                <a:gridCol w="2095922">
                  <a:extLst>
                    <a:ext uri="{9D8B030D-6E8A-4147-A177-3AD203B41FA5}">
                      <a16:colId xmlns:a16="http://schemas.microsoft.com/office/drawing/2014/main" val="2437367829"/>
                    </a:ext>
                  </a:extLst>
                </a:gridCol>
              </a:tblGrid>
              <a:tr h="321158">
                <a:tc>
                  <a:txBody>
                    <a:bodyPr/>
                    <a:lstStyle/>
                    <a:p>
                      <a:pPr marL="0" algn="l" rtl="0" eaLnBrk="1" latinLnBrk="0" hangingPunct="1">
                        <a:lnSpc>
                          <a:spcPct val="107000"/>
                        </a:lnSpc>
                        <a:spcAft>
                          <a:spcPts val="0"/>
                        </a:spcAft>
                      </a:pPr>
                      <a:r>
                        <a:rPr kumimoji="0" lang="en-IN" sz="1800" kern="1200" dirty="0" err="1">
                          <a:solidFill>
                            <a:schemeClr val="bg1"/>
                          </a:solidFill>
                          <a:effectLst/>
                        </a:rPr>
                        <a:t>Movie_Name</a:t>
                      </a:r>
                      <a:endParaRPr kumimoji="0" lang="en-IN" sz="1800" kern="1200" dirty="0">
                        <a:solidFill>
                          <a:schemeClr val="bg1"/>
                        </a:solidFill>
                        <a:effectLst/>
                        <a:latin typeface="+mn-lt"/>
                        <a:ea typeface="+mn-ea"/>
                        <a:cs typeface="+mn-cs"/>
                      </a:endParaRPr>
                    </a:p>
                  </a:txBody>
                  <a:tcPr marL="68580" marR="68580" marT="0" marB="0"/>
                </a:tc>
                <a:tc>
                  <a:txBody>
                    <a:bodyPr/>
                    <a:lstStyle/>
                    <a:p>
                      <a:pPr marL="0" algn="l" rtl="0" eaLnBrk="1" latinLnBrk="0" hangingPunct="1">
                        <a:lnSpc>
                          <a:spcPct val="107000"/>
                        </a:lnSpc>
                        <a:spcAft>
                          <a:spcPts val="0"/>
                        </a:spcAft>
                      </a:pPr>
                      <a:r>
                        <a:rPr kumimoji="0" lang="en-IN" sz="1800" kern="1200" dirty="0">
                          <a:solidFill>
                            <a:schemeClr val="bg1"/>
                          </a:solidFill>
                          <a:effectLst/>
                        </a:rPr>
                        <a:t>Released Year</a:t>
                      </a:r>
                      <a:endParaRPr kumimoji="0" lang="en-IN" sz="1800" kern="1200" dirty="0">
                        <a:solidFill>
                          <a:schemeClr val="bg1"/>
                        </a:solidFill>
                        <a:effectLst/>
                        <a:latin typeface="+mn-lt"/>
                        <a:ea typeface="+mn-ea"/>
                        <a:cs typeface="+mn-cs"/>
                      </a:endParaRPr>
                    </a:p>
                  </a:txBody>
                  <a:tcPr marL="68580" marR="68580" marT="0" marB="0"/>
                </a:tc>
                <a:extLst>
                  <a:ext uri="{0D108BD9-81ED-4DB2-BD59-A6C34878D82A}">
                    <a16:rowId xmlns:a16="http://schemas.microsoft.com/office/drawing/2014/main" val="4056731735"/>
                  </a:ext>
                </a:extLst>
              </a:tr>
              <a:tr h="292160">
                <a:tc>
                  <a:txBody>
                    <a:bodyPr/>
                    <a:lstStyle/>
                    <a:p>
                      <a:pPr>
                        <a:lnSpc>
                          <a:spcPct val="107000"/>
                        </a:lnSpc>
                        <a:spcAft>
                          <a:spcPts val="0"/>
                        </a:spcAft>
                      </a:pPr>
                      <a:r>
                        <a:rPr kumimoji="0" lang="en-IN" sz="1600" kern="1200" dirty="0">
                          <a:effectLst/>
                        </a:rPr>
                        <a:t>Bobby </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a:effectLst/>
                        </a:rPr>
                        <a:t>1973</a:t>
                      </a:r>
                      <a:endParaRPr kumimoji="0" lang="en-IN" sz="1600"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2183921"/>
                  </a:ext>
                </a:extLst>
              </a:tr>
              <a:tr h="292160">
                <a:tc>
                  <a:txBody>
                    <a:bodyPr/>
                    <a:lstStyle/>
                    <a:p>
                      <a:pPr>
                        <a:lnSpc>
                          <a:spcPct val="107000"/>
                        </a:lnSpc>
                        <a:spcAft>
                          <a:spcPts val="0"/>
                        </a:spcAft>
                      </a:pPr>
                      <a:r>
                        <a:rPr kumimoji="0" lang="en-IN" sz="1600" kern="1200" dirty="0">
                          <a:effectLst/>
                        </a:rPr>
                        <a:t>Hum </a:t>
                      </a:r>
                      <a:r>
                        <a:rPr kumimoji="0" lang="en-IN" sz="1600" kern="1200" dirty="0" err="1">
                          <a:effectLst/>
                        </a:rPr>
                        <a:t>Apke</a:t>
                      </a:r>
                      <a:r>
                        <a:rPr kumimoji="0" lang="en-IN" sz="1600" kern="1200" dirty="0">
                          <a:effectLst/>
                        </a:rPr>
                        <a:t> Hai </a:t>
                      </a:r>
                      <a:r>
                        <a:rPr kumimoji="0" lang="en-IN" sz="1600" kern="1200" dirty="0" err="1">
                          <a:effectLst/>
                        </a:rPr>
                        <a:t>Koun</a:t>
                      </a:r>
                      <a:r>
                        <a:rPr kumimoji="0" lang="en-IN" sz="1600" kern="1200" dirty="0">
                          <a:effectLst/>
                        </a:rPr>
                        <a:t> </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a:effectLst/>
                        </a:rPr>
                        <a:t>1994</a:t>
                      </a:r>
                      <a:endParaRPr kumimoji="0" lang="en-IN" sz="1600"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253924938"/>
                  </a:ext>
                </a:extLst>
              </a:tr>
              <a:tr h="292160">
                <a:tc>
                  <a:txBody>
                    <a:bodyPr/>
                    <a:lstStyle/>
                    <a:p>
                      <a:pPr>
                        <a:lnSpc>
                          <a:spcPct val="107000"/>
                        </a:lnSpc>
                        <a:spcAft>
                          <a:spcPts val="0"/>
                        </a:spcAft>
                      </a:pPr>
                      <a:r>
                        <a:rPr kumimoji="0" lang="en-IN" sz="1600" kern="1200" dirty="0">
                          <a:effectLst/>
                        </a:rPr>
                        <a:t>Veer-</a:t>
                      </a:r>
                      <a:r>
                        <a:rPr kumimoji="0" lang="en-IN" sz="1600" kern="1200" dirty="0" err="1">
                          <a:effectLst/>
                        </a:rPr>
                        <a:t>Zaara</a:t>
                      </a:r>
                      <a:r>
                        <a:rPr kumimoji="0" lang="en-IN" sz="1600" kern="1200" dirty="0">
                          <a:effectLst/>
                        </a:rPr>
                        <a:t> </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2004</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912008298"/>
                  </a:ext>
                </a:extLst>
              </a:tr>
              <a:tr h="292160">
                <a:tc>
                  <a:txBody>
                    <a:bodyPr/>
                    <a:lstStyle/>
                    <a:p>
                      <a:pPr>
                        <a:lnSpc>
                          <a:spcPct val="107000"/>
                        </a:lnSpc>
                        <a:spcAft>
                          <a:spcPts val="0"/>
                        </a:spcAft>
                      </a:pPr>
                      <a:r>
                        <a:rPr kumimoji="0" lang="en-IN" sz="1600" kern="1200" dirty="0" err="1">
                          <a:effectLst/>
                        </a:rPr>
                        <a:t>Umarao</a:t>
                      </a:r>
                      <a:r>
                        <a:rPr kumimoji="0" lang="en-IN" sz="1600" kern="1200" dirty="0">
                          <a:effectLst/>
                        </a:rPr>
                        <a:t> </a:t>
                      </a:r>
                      <a:r>
                        <a:rPr kumimoji="0" lang="en-IN" sz="1600" kern="1200" dirty="0" err="1">
                          <a:effectLst/>
                        </a:rPr>
                        <a:t>Jaan</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1981</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56616217"/>
                  </a:ext>
                </a:extLst>
              </a:tr>
              <a:tr h="292160">
                <a:tc>
                  <a:txBody>
                    <a:bodyPr/>
                    <a:lstStyle/>
                    <a:p>
                      <a:pPr>
                        <a:lnSpc>
                          <a:spcPct val="107000"/>
                        </a:lnSpc>
                        <a:spcAft>
                          <a:spcPts val="0"/>
                        </a:spcAft>
                      </a:pPr>
                      <a:r>
                        <a:rPr kumimoji="0" lang="en-IN" sz="1600" kern="1200">
                          <a:effectLst/>
                        </a:rPr>
                        <a:t>Salaam Bombay</a:t>
                      </a:r>
                      <a:endParaRPr kumimoji="0" lang="en-IN" sz="1600" kern="120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1998</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457723485"/>
                  </a:ext>
                </a:extLst>
              </a:tr>
              <a:tr h="292160">
                <a:tc>
                  <a:txBody>
                    <a:bodyPr/>
                    <a:lstStyle/>
                    <a:p>
                      <a:pPr>
                        <a:lnSpc>
                          <a:spcPct val="107000"/>
                        </a:lnSpc>
                        <a:spcAft>
                          <a:spcPts val="0"/>
                        </a:spcAft>
                      </a:pPr>
                      <a:r>
                        <a:rPr kumimoji="0" lang="en-IN" sz="1600" kern="1200">
                          <a:effectLst/>
                        </a:rPr>
                        <a:t>Bahubali </a:t>
                      </a:r>
                      <a:endParaRPr kumimoji="0" lang="en-IN" sz="1600" kern="120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2015</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872711165"/>
                  </a:ext>
                </a:extLst>
              </a:tr>
              <a:tr h="292160">
                <a:tc>
                  <a:txBody>
                    <a:bodyPr/>
                    <a:lstStyle/>
                    <a:p>
                      <a:pPr>
                        <a:lnSpc>
                          <a:spcPct val="107000"/>
                        </a:lnSpc>
                        <a:spcAft>
                          <a:spcPts val="0"/>
                        </a:spcAft>
                      </a:pPr>
                      <a:r>
                        <a:rPr kumimoji="0" lang="en-IN" sz="1600" kern="1200">
                          <a:effectLst/>
                        </a:rPr>
                        <a:t>Chennai Express </a:t>
                      </a:r>
                      <a:endParaRPr kumimoji="0" lang="en-IN" sz="1600" kern="120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2013</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56530175"/>
                  </a:ext>
                </a:extLst>
              </a:tr>
            </a:tbl>
          </a:graphicData>
        </a:graphic>
      </p:graphicFrame>
      <p:sp>
        <p:nvSpPr>
          <p:cNvPr id="13" name="TextBox 12">
            <a:extLst>
              <a:ext uri="{FF2B5EF4-FFF2-40B4-BE49-F238E27FC236}">
                <a16:creationId xmlns:a16="http://schemas.microsoft.com/office/drawing/2014/main" id="{0FE6723B-79E2-482B-AF0B-95B12E242E20}"/>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Feature Engineering – Grouping and Splitting</a:t>
            </a:r>
          </a:p>
        </p:txBody>
      </p:sp>
      <p:sp>
        <p:nvSpPr>
          <p:cNvPr id="14" name="Rectangle 13">
            <a:extLst>
              <a:ext uri="{FF2B5EF4-FFF2-40B4-BE49-F238E27FC236}">
                <a16:creationId xmlns:a16="http://schemas.microsoft.com/office/drawing/2014/main" id="{08367179-542B-47DD-9C1E-50A64F4B76BE}"/>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The resulting features must be more meaningful and help predict the target variable than the original features</a:t>
            </a:r>
          </a:p>
        </p:txBody>
      </p:sp>
      <p:graphicFrame>
        <p:nvGraphicFramePr>
          <p:cNvPr id="2" name="Table 2">
            <a:extLst>
              <a:ext uri="{FF2B5EF4-FFF2-40B4-BE49-F238E27FC236}">
                <a16:creationId xmlns:a16="http://schemas.microsoft.com/office/drawing/2014/main" id="{7472294E-C33E-49A3-A9A2-74594D8426BC}"/>
              </a:ext>
            </a:extLst>
          </p:cNvPr>
          <p:cNvGraphicFramePr>
            <a:graphicFrameLocks noGrp="1"/>
          </p:cNvGraphicFramePr>
          <p:nvPr>
            <p:extLst>
              <p:ext uri="{D42A27DB-BD31-4B8C-83A1-F6EECF244321}">
                <p14:modId xmlns:p14="http://schemas.microsoft.com/office/powerpoint/2010/main" val="403512935"/>
              </p:ext>
            </p:extLst>
          </p:nvPr>
        </p:nvGraphicFramePr>
        <p:xfrm>
          <a:off x="7265738" y="270255"/>
          <a:ext cx="4644862" cy="2900966"/>
        </p:xfrm>
        <a:graphic>
          <a:graphicData uri="http://schemas.openxmlformats.org/drawingml/2006/table">
            <a:tbl>
              <a:tblPr firstRow="1" bandRow="1">
                <a:tableStyleId>{5C22544A-7EE6-4342-B048-85BDC9FD1C3A}</a:tableStyleId>
              </a:tblPr>
              <a:tblGrid>
                <a:gridCol w="2322431">
                  <a:extLst>
                    <a:ext uri="{9D8B030D-6E8A-4147-A177-3AD203B41FA5}">
                      <a16:colId xmlns:a16="http://schemas.microsoft.com/office/drawing/2014/main" val="3354291599"/>
                    </a:ext>
                  </a:extLst>
                </a:gridCol>
                <a:gridCol w="2322431">
                  <a:extLst>
                    <a:ext uri="{9D8B030D-6E8A-4147-A177-3AD203B41FA5}">
                      <a16:colId xmlns:a16="http://schemas.microsoft.com/office/drawing/2014/main" val="460871320"/>
                    </a:ext>
                  </a:extLst>
                </a:gridCol>
              </a:tblGrid>
              <a:tr h="308174">
                <a:tc>
                  <a:txBody>
                    <a:bodyPr/>
                    <a:lstStyle/>
                    <a:p>
                      <a:pPr>
                        <a:lnSpc>
                          <a:spcPct val="107000"/>
                        </a:lnSpc>
                        <a:spcAft>
                          <a:spcPts val="0"/>
                        </a:spcAft>
                      </a:pPr>
                      <a:r>
                        <a:rPr lang="en-IN" sz="1800" b="1" dirty="0" err="1">
                          <a:solidFill>
                            <a:schemeClr val="bg1"/>
                          </a:solidFill>
                          <a:effectLst/>
                        </a:rPr>
                        <a:t>Input_Var</a:t>
                      </a:r>
                      <a:endPar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800" b="1" dirty="0" err="1">
                          <a:solidFill>
                            <a:schemeClr val="bg1"/>
                          </a:solidFill>
                          <a:effectLst/>
                        </a:rPr>
                        <a:t>Group_Var</a:t>
                      </a:r>
                      <a:endPar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4197468"/>
                  </a:ext>
                </a:extLst>
              </a:tr>
              <a:tr h="288088">
                <a:tc>
                  <a:txBody>
                    <a:bodyPr/>
                    <a:lstStyle/>
                    <a:p>
                      <a:pPr>
                        <a:lnSpc>
                          <a:spcPct val="107000"/>
                        </a:lnSpc>
                        <a:spcAft>
                          <a:spcPts val="0"/>
                        </a:spcAft>
                      </a:pPr>
                      <a:r>
                        <a:rPr lang="en-IN" sz="1600" dirty="0">
                          <a:effectLst/>
                        </a:rPr>
                        <a:t>Tirupati</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Holy_city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3482022"/>
                  </a:ext>
                </a:extLst>
              </a:tr>
              <a:tr h="288088">
                <a:tc>
                  <a:txBody>
                    <a:bodyPr/>
                    <a:lstStyle/>
                    <a:p>
                      <a:pPr>
                        <a:lnSpc>
                          <a:spcPct val="107000"/>
                        </a:lnSpc>
                        <a:spcAft>
                          <a:spcPts val="0"/>
                        </a:spcAft>
                      </a:pPr>
                      <a:r>
                        <a:rPr lang="en-IN" sz="1600" dirty="0">
                          <a:effectLst/>
                        </a:rPr>
                        <a:t>Goa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Beach_city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9460845"/>
                  </a:ext>
                </a:extLst>
              </a:tr>
              <a:tr h="288088">
                <a:tc>
                  <a:txBody>
                    <a:bodyPr/>
                    <a:lstStyle/>
                    <a:p>
                      <a:pPr>
                        <a:lnSpc>
                          <a:spcPct val="107000"/>
                        </a:lnSpc>
                        <a:spcAft>
                          <a:spcPts val="0"/>
                        </a:spcAft>
                      </a:pPr>
                      <a:r>
                        <a:rPr lang="en-IN" sz="1600" dirty="0">
                          <a:effectLst/>
                        </a:rPr>
                        <a:t>Varanasi</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Holy_city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295139"/>
                  </a:ext>
                </a:extLst>
              </a:tr>
              <a:tr h="288088">
                <a:tc>
                  <a:txBody>
                    <a:bodyPr/>
                    <a:lstStyle/>
                    <a:p>
                      <a:pPr>
                        <a:lnSpc>
                          <a:spcPct val="107000"/>
                        </a:lnSpc>
                        <a:spcAft>
                          <a:spcPts val="0"/>
                        </a:spcAft>
                      </a:pPr>
                      <a:r>
                        <a:rPr lang="en-IN" sz="1600">
                          <a:effectLst/>
                        </a:rPr>
                        <a:t>Ooty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Hill_station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5122228"/>
                  </a:ext>
                </a:extLst>
              </a:tr>
              <a:tr h="288088">
                <a:tc>
                  <a:txBody>
                    <a:bodyPr/>
                    <a:lstStyle/>
                    <a:p>
                      <a:pPr>
                        <a:lnSpc>
                          <a:spcPct val="107000"/>
                        </a:lnSpc>
                        <a:spcAft>
                          <a:spcPts val="0"/>
                        </a:spcAft>
                      </a:pPr>
                      <a:r>
                        <a:rPr lang="en-IN" sz="1600">
                          <a:effectLst/>
                        </a:rPr>
                        <a:t>Manali</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Hill_station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4448057"/>
                  </a:ext>
                </a:extLst>
              </a:tr>
              <a:tr h="288088">
                <a:tc>
                  <a:txBody>
                    <a:bodyPr/>
                    <a:lstStyle/>
                    <a:p>
                      <a:pPr>
                        <a:lnSpc>
                          <a:spcPct val="107000"/>
                        </a:lnSpc>
                        <a:spcAft>
                          <a:spcPts val="0"/>
                        </a:spcAft>
                      </a:pPr>
                      <a:r>
                        <a:rPr lang="en-IN" sz="1600" dirty="0">
                          <a:effectLst/>
                        </a:rPr>
                        <a:t>Mount Abu</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Hill_station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4303543"/>
                  </a:ext>
                </a:extLst>
              </a:tr>
              <a:tr h="288088">
                <a:tc>
                  <a:txBody>
                    <a:bodyPr/>
                    <a:lstStyle/>
                    <a:p>
                      <a:pPr>
                        <a:lnSpc>
                          <a:spcPct val="107000"/>
                        </a:lnSpc>
                        <a:spcAft>
                          <a:spcPts val="0"/>
                        </a:spcAft>
                      </a:pPr>
                      <a:r>
                        <a:rPr lang="en-IN" sz="1600">
                          <a:effectLst/>
                        </a:rPr>
                        <a:t>Kovalam</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Beach_city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7299078"/>
                  </a:ext>
                </a:extLst>
              </a:tr>
              <a:tr h="288088">
                <a:tc>
                  <a:txBody>
                    <a:bodyPr/>
                    <a:lstStyle/>
                    <a:p>
                      <a:pPr>
                        <a:lnSpc>
                          <a:spcPct val="107000"/>
                        </a:lnSpc>
                        <a:spcAft>
                          <a:spcPts val="0"/>
                        </a:spcAft>
                      </a:pPr>
                      <a:r>
                        <a:rPr lang="en-IN" sz="1600">
                          <a:effectLst/>
                        </a:rPr>
                        <a:t>Pondicherry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Beach_city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8898605"/>
                  </a:ext>
                </a:extLst>
              </a:tr>
              <a:tr h="288088">
                <a:tc>
                  <a:txBody>
                    <a:bodyPr/>
                    <a:lstStyle/>
                    <a:p>
                      <a:pPr>
                        <a:lnSpc>
                          <a:spcPct val="107000"/>
                        </a:lnSpc>
                        <a:spcAft>
                          <a:spcPts val="0"/>
                        </a:spcAft>
                      </a:pPr>
                      <a:r>
                        <a:rPr lang="en-IN" sz="1600" dirty="0" err="1">
                          <a:effectLst/>
                        </a:rPr>
                        <a:t>Shiridi</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Holy_city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0971187"/>
                  </a:ext>
                </a:extLst>
              </a:tr>
            </a:tbl>
          </a:graphicData>
        </a:graphic>
      </p:graphicFrame>
      <p:graphicFrame>
        <p:nvGraphicFramePr>
          <p:cNvPr id="17" name="Table 3">
            <a:extLst>
              <a:ext uri="{FF2B5EF4-FFF2-40B4-BE49-F238E27FC236}">
                <a16:creationId xmlns:a16="http://schemas.microsoft.com/office/drawing/2014/main" id="{35C81839-EBEB-443F-96DE-6AF7D072F3C1}"/>
              </a:ext>
            </a:extLst>
          </p:cNvPr>
          <p:cNvGraphicFramePr>
            <a:graphicFrameLocks/>
          </p:cNvGraphicFramePr>
          <p:nvPr>
            <p:extLst>
              <p:ext uri="{D42A27DB-BD31-4B8C-83A1-F6EECF244321}">
                <p14:modId xmlns:p14="http://schemas.microsoft.com/office/powerpoint/2010/main" val="867534514"/>
              </p:ext>
            </p:extLst>
          </p:nvPr>
        </p:nvGraphicFramePr>
        <p:xfrm>
          <a:off x="1582374" y="3548138"/>
          <a:ext cx="3388460" cy="2366281"/>
        </p:xfrm>
        <a:graphic>
          <a:graphicData uri="http://schemas.openxmlformats.org/drawingml/2006/table">
            <a:tbl>
              <a:tblPr firstRow="1" bandRow="1">
                <a:tableStyleId>{00A15C55-8517-42AA-B614-E9B94910E393}</a:tableStyleId>
              </a:tblPr>
              <a:tblGrid>
                <a:gridCol w="3388460">
                  <a:extLst>
                    <a:ext uri="{9D8B030D-6E8A-4147-A177-3AD203B41FA5}">
                      <a16:colId xmlns:a16="http://schemas.microsoft.com/office/drawing/2014/main" val="665505602"/>
                    </a:ext>
                  </a:extLst>
                </a:gridCol>
              </a:tblGrid>
              <a:tr h="325704">
                <a:tc>
                  <a:txBody>
                    <a:bodyPr/>
                    <a:lstStyle/>
                    <a:p>
                      <a:pPr algn="l">
                        <a:lnSpc>
                          <a:spcPct val="107000"/>
                        </a:lnSpc>
                        <a:spcAft>
                          <a:spcPts val="0"/>
                        </a:spcAft>
                      </a:pPr>
                      <a:r>
                        <a:rPr lang="en-IN" sz="1800" dirty="0">
                          <a:solidFill>
                            <a:schemeClr val="bg1"/>
                          </a:solidFill>
                          <a:effectLst/>
                        </a:rPr>
                        <a:t>Input Var</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6731735"/>
                  </a:ext>
                </a:extLst>
              </a:tr>
              <a:tr h="291511">
                <a:tc>
                  <a:txBody>
                    <a:bodyPr/>
                    <a:lstStyle/>
                    <a:p>
                      <a:pPr algn="l">
                        <a:lnSpc>
                          <a:spcPct val="107000"/>
                        </a:lnSpc>
                        <a:spcAft>
                          <a:spcPts val="0"/>
                        </a:spcAft>
                      </a:pPr>
                      <a:r>
                        <a:rPr lang="en-IN" sz="1600" dirty="0">
                          <a:effectLst/>
                        </a:rPr>
                        <a:t>Bobby (1973)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2183921"/>
                  </a:ext>
                </a:extLst>
              </a:tr>
              <a:tr h="291511">
                <a:tc>
                  <a:txBody>
                    <a:bodyPr/>
                    <a:lstStyle/>
                    <a:p>
                      <a:pPr algn="l">
                        <a:lnSpc>
                          <a:spcPct val="107000"/>
                        </a:lnSpc>
                        <a:spcAft>
                          <a:spcPts val="0"/>
                        </a:spcAft>
                      </a:pPr>
                      <a:r>
                        <a:rPr lang="en-IN" sz="1600" dirty="0">
                          <a:effectLst/>
                        </a:rPr>
                        <a:t>Hum </a:t>
                      </a:r>
                      <a:r>
                        <a:rPr lang="en-IN" sz="1600" dirty="0" err="1">
                          <a:effectLst/>
                        </a:rPr>
                        <a:t>Apke</a:t>
                      </a:r>
                      <a:r>
                        <a:rPr lang="en-IN" sz="1600" dirty="0">
                          <a:effectLst/>
                        </a:rPr>
                        <a:t> Hai </a:t>
                      </a:r>
                      <a:r>
                        <a:rPr lang="en-IN" sz="1600" dirty="0" err="1">
                          <a:effectLst/>
                        </a:rPr>
                        <a:t>Koun</a:t>
                      </a:r>
                      <a:r>
                        <a:rPr lang="en-IN" sz="1600" dirty="0">
                          <a:effectLst/>
                        </a:rPr>
                        <a:t> (1994)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3924938"/>
                  </a:ext>
                </a:extLst>
              </a:tr>
              <a:tr h="291511">
                <a:tc>
                  <a:txBody>
                    <a:bodyPr/>
                    <a:lstStyle/>
                    <a:p>
                      <a:pPr algn="l">
                        <a:lnSpc>
                          <a:spcPct val="107000"/>
                        </a:lnSpc>
                        <a:spcAft>
                          <a:spcPts val="0"/>
                        </a:spcAft>
                      </a:pPr>
                      <a:r>
                        <a:rPr lang="en-IN" sz="1600">
                          <a:effectLst/>
                        </a:rPr>
                        <a:t>Veer-Zaara (2004)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2008298"/>
                  </a:ext>
                </a:extLst>
              </a:tr>
              <a:tr h="291511">
                <a:tc>
                  <a:txBody>
                    <a:bodyPr/>
                    <a:lstStyle/>
                    <a:p>
                      <a:pPr algn="l">
                        <a:lnSpc>
                          <a:spcPct val="107000"/>
                        </a:lnSpc>
                        <a:spcAft>
                          <a:spcPts val="0"/>
                        </a:spcAft>
                      </a:pPr>
                      <a:r>
                        <a:rPr lang="en-IN" sz="1600" dirty="0" err="1">
                          <a:effectLst/>
                        </a:rPr>
                        <a:t>Umarao</a:t>
                      </a:r>
                      <a:r>
                        <a:rPr lang="en-IN" sz="1600" dirty="0">
                          <a:effectLst/>
                        </a:rPr>
                        <a:t> </a:t>
                      </a:r>
                      <a:r>
                        <a:rPr lang="en-IN" sz="1600" dirty="0" err="1">
                          <a:effectLst/>
                        </a:rPr>
                        <a:t>Jaan</a:t>
                      </a:r>
                      <a:r>
                        <a:rPr lang="en-IN" sz="1600" dirty="0">
                          <a:effectLst/>
                        </a:rPr>
                        <a:t> (1981)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6616217"/>
                  </a:ext>
                </a:extLst>
              </a:tr>
              <a:tr h="291511">
                <a:tc>
                  <a:txBody>
                    <a:bodyPr/>
                    <a:lstStyle/>
                    <a:p>
                      <a:pPr algn="l">
                        <a:lnSpc>
                          <a:spcPct val="107000"/>
                        </a:lnSpc>
                        <a:spcAft>
                          <a:spcPts val="0"/>
                        </a:spcAft>
                      </a:pPr>
                      <a:r>
                        <a:rPr lang="en-IN" sz="1600">
                          <a:effectLst/>
                        </a:rPr>
                        <a:t>Salaam Bombay(1998)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7723485"/>
                  </a:ext>
                </a:extLst>
              </a:tr>
              <a:tr h="291511">
                <a:tc>
                  <a:txBody>
                    <a:bodyPr/>
                    <a:lstStyle/>
                    <a:p>
                      <a:pPr algn="l">
                        <a:lnSpc>
                          <a:spcPct val="107000"/>
                        </a:lnSpc>
                        <a:spcAft>
                          <a:spcPts val="0"/>
                        </a:spcAft>
                      </a:pPr>
                      <a:r>
                        <a:rPr lang="en-IN" sz="1600" dirty="0" err="1">
                          <a:effectLst/>
                        </a:rPr>
                        <a:t>Bahubali</a:t>
                      </a:r>
                      <a:r>
                        <a:rPr lang="en-IN" sz="1600" dirty="0">
                          <a:effectLst/>
                        </a:rPr>
                        <a:t> (2015)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2711165"/>
                  </a:ext>
                </a:extLst>
              </a:tr>
              <a:tr h="291511">
                <a:tc>
                  <a:txBody>
                    <a:bodyPr/>
                    <a:lstStyle/>
                    <a:p>
                      <a:pPr algn="l">
                        <a:lnSpc>
                          <a:spcPct val="107000"/>
                        </a:lnSpc>
                        <a:spcAft>
                          <a:spcPts val="0"/>
                        </a:spcAft>
                      </a:pPr>
                      <a:r>
                        <a:rPr lang="en-IN" sz="1600" dirty="0">
                          <a:effectLst/>
                        </a:rPr>
                        <a:t>Chennai Express (2013)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6530175"/>
                  </a:ext>
                </a:extLst>
              </a:tr>
            </a:tbl>
          </a:graphicData>
        </a:graphic>
      </p:graphicFrame>
      <p:sp>
        <p:nvSpPr>
          <p:cNvPr id="18" name="TextBox 17">
            <a:extLst>
              <a:ext uri="{FF2B5EF4-FFF2-40B4-BE49-F238E27FC236}">
                <a16:creationId xmlns:a16="http://schemas.microsoft.com/office/drawing/2014/main" id="{5420969A-A9F5-43CF-8D20-851BA9CF37DC}"/>
              </a:ext>
            </a:extLst>
          </p:cNvPr>
          <p:cNvSpPr txBox="1"/>
          <p:nvPr/>
        </p:nvSpPr>
        <p:spPr>
          <a:xfrm>
            <a:off x="150668" y="663020"/>
            <a:ext cx="6785153" cy="2062103"/>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t>Grouping - The method of combining the different categories within a variable in small groups for having better performance and understanding purpose.</a:t>
            </a:r>
          </a:p>
          <a:p>
            <a:pPr marL="285750" indent="-285750" algn="just">
              <a:buFont typeface="Wingdings" panose="05000000000000000000" pitchFamily="2" charset="2"/>
              <a:buChar char="§"/>
            </a:pPr>
            <a:r>
              <a:rPr lang="en-US" sz="1600" dirty="0"/>
              <a:t>Splitting - Splitting a variable in to tow or multiple features that add value individually to the modelling activity.</a:t>
            </a:r>
          </a:p>
          <a:p>
            <a:pPr marL="285750"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
            </a:pPr>
            <a:endParaRPr lang="en-US" sz="1600" dirty="0"/>
          </a:p>
          <a:p>
            <a:pPr algn="just"/>
            <a:endParaRPr lang="en-US" sz="1600" dirty="0"/>
          </a:p>
        </p:txBody>
      </p:sp>
    </p:spTree>
    <p:extLst>
      <p:ext uri="{BB962C8B-B14F-4D97-AF65-F5344CB8AC3E}">
        <p14:creationId xmlns:p14="http://schemas.microsoft.com/office/powerpoint/2010/main" val="3265877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E6723B-79E2-482B-AF0B-95B12E242E20}"/>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Feature Engineering – Extraction &amp; Creation</a:t>
            </a:r>
          </a:p>
        </p:txBody>
      </p:sp>
      <p:sp>
        <p:nvSpPr>
          <p:cNvPr id="18" name="TextBox 17">
            <a:extLst>
              <a:ext uri="{FF2B5EF4-FFF2-40B4-BE49-F238E27FC236}">
                <a16:creationId xmlns:a16="http://schemas.microsoft.com/office/drawing/2014/main" id="{5420969A-A9F5-43CF-8D20-851BA9CF37DC}"/>
              </a:ext>
            </a:extLst>
          </p:cNvPr>
          <p:cNvSpPr txBox="1"/>
          <p:nvPr/>
        </p:nvSpPr>
        <p:spPr>
          <a:xfrm>
            <a:off x="150668" y="663021"/>
            <a:ext cx="4946625" cy="4278094"/>
          </a:xfrm>
          <a:prstGeom prst="rect">
            <a:avLst/>
          </a:prstGeom>
          <a:noFill/>
        </p:spPr>
        <p:txBody>
          <a:bodyPr wrap="square" rtlCol="0">
            <a:spAutoFit/>
          </a:bodyPr>
          <a:lstStyle/>
          <a:p>
            <a:pPr marL="285750" indent="-285750" algn="just">
              <a:buFont typeface="Wingdings" panose="05000000000000000000" pitchFamily="2" charset="2"/>
              <a:buChar char="§"/>
            </a:pPr>
            <a:r>
              <a:rPr lang="en-US" sz="1600" u="sng" dirty="0"/>
              <a:t>Extraction</a:t>
            </a:r>
            <a:r>
              <a:rPr lang="en-US" sz="1600" dirty="0"/>
              <a:t> – Extracting the feature from the existing data where the extracted feature is more useful than the original data.</a:t>
            </a:r>
          </a:p>
          <a:p>
            <a:pPr marL="285750" indent="-285750" algn="just">
              <a:buFont typeface="Wingdings" panose="05000000000000000000" pitchFamily="2" charset="2"/>
              <a:buChar char="§"/>
            </a:pPr>
            <a:r>
              <a:rPr lang="en-US" sz="1600" dirty="0"/>
              <a:t>Example – Extracting day of the week, month, year etc. from the timestamp column which can help identify seasonality in time series data.</a:t>
            </a:r>
          </a:p>
          <a:p>
            <a:pPr marL="285750"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
            </a:pPr>
            <a:r>
              <a:rPr lang="en-US" sz="1600" u="sng" dirty="0"/>
              <a:t>Creation</a:t>
            </a:r>
            <a:r>
              <a:rPr lang="en-US" sz="1600" dirty="0"/>
              <a:t> – Creation of new feature altogether from the given data by combining two or more variables in the data. </a:t>
            </a:r>
          </a:p>
          <a:p>
            <a:pPr marL="285750" indent="-285750" algn="just">
              <a:buFont typeface="Wingdings" panose="05000000000000000000" pitchFamily="2" charset="2"/>
              <a:buChar char="§"/>
            </a:pPr>
            <a:r>
              <a:rPr lang="en-US" sz="1600" dirty="0"/>
              <a:t>Example – New Feature by combining Above two variables:</a:t>
            </a:r>
          </a:p>
          <a:p>
            <a:pPr marL="742916" lvl="1" indent="-285750" algn="just">
              <a:buFont typeface="Wingdings" panose="05000000000000000000" pitchFamily="2" charset="2"/>
              <a:buChar char="§"/>
            </a:pPr>
            <a:r>
              <a:rPr lang="en-US" sz="1600" dirty="0"/>
              <a:t>Hike less than 15% and No Promotion since 900 days : Unhappy</a:t>
            </a:r>
          </a:p>
          <a:p>
            <a:pPr marL="285750"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
            </a:pPr>
            <a:endParaRPr lang="en-US" sz="1600" dirty="0"/>
          </a:p>
          <a:p>
            <a:pPr algn="just"/>
            <a:endParaRPr lang="en-US" sz="1600" dirty="0"/>
          </a:p>
        </p:txBody>
      </p:sp>
      <p:pic>
        <p:nvPicPr>
          <p:cNvPr id="9" name="Picture 8">
            <a:extLst>
              <a:ext uri="{FF2B5EF4-FFF2-40B4-BE49-F238E27FC236}">
                <a16:creationId xmlns:a16="http://schemas.microsoft.com/office/drawing/2014/main" id="{3855D86F-C9FF-4DC9-AE86-C9ABBF629519}"/>
              </a:ext>
            </a:extLst>
          </p:cNvPr>
          <p:cNvPicPr>
            <a:picLocks noChangeAspect="1"/>
          </p:cNvPicPr>
          <p:nvPr/>
        </p:nvPicPr>
        <p:blipFill>
          <a:blip r:embed="rId3"/>
          <a:stretch>
            <a:fillRect/>
          </a:stretch>
        </p:blipFill>
        <p:spPr>
          <a:xfrm>
            <a:off x="5281200" y="369350"/>
            <a:ext cx="6629400" cy="1543050"/>
          </a:xfrm>
          <a:prstGeom prst="rect">
            <a:avLst/>
          </a:prstGeom>
        </p:spPr>
      </p:pic>
      <p:graphicFrame>
        <p:nvGraphicFramePr>
          <p:cNvPr id="10" name="Table 10">
            <a:extLst>
              <a:ext uri="{FF2B5EF4-FFF2-40B4-BE49-F238E27FC236}">
                <a16:creationId xmlns:a16="http://schemas.microsoft.com/office/drawing/2014/main" id="{59FD4144-91C4-4F89-9EA0-70C8C32EAD7F}"/>
              </a:ext>
            </a:extLst>
          </p:cNvPr>
          <p:cNvGraphicFramePr>
            <a:graphicFrameLocks noGrp="1"/>
          </p:cNvGraphicFramePr>
          <p:nvPr>
            <p:extLst>
              <p:ext uri="{D42A27DB-BD31-4B8C-83A1-F6EECF244321}">
                <p14:modId xmlns:p14="http://schemas.microsoft.com/office/powerpoint/2010/main" val="1145215062"/>
              </p:ext>
            </p:extLst>
          </p:nvPr>
        </p:nvGraphicFramePr>
        <p:xfrm>
          <a:off x="5972783" y="2505171"/>
          <a:ext cx="5937816" cy="2835127"/>
        </p:xfrm>
        <a:graphic>
          <a:graphicData uri="http://schemas.openxmlformats.org/drawingml/2006/table">
            <a:tbl>
              <a:tblPr firstRow="1" bandRow="1">
                <a:tableStyleId>{5C22544A-7EE6-4342-B048-85BDC9FD1C3A}</a:tableStyleId>
              </a:tblPr>
              <a:tblGrid>
                <a:gridCol w="1979272">
                  <a:extLst>
                    <a:ext uri="{9D8B030D-6E8A-4147-A177-3AD203B41FA5}">
                      <a16:colId xmlns:a16="http://schemas.microsoft.com/office/drawing/2014/main" val="136672260"/>
                    </a:ext>
                  </a:extLst>
                </a:gridCol>
                <a:gridCol w="1717239">
                  <a:extLst>
                    <a:ext uri="{9D8B030D-6E8A-4147-A177-3AD203B41FA5}">
                      <a16:colId xmlns:a16="http://schemas.microsoft.com/office/drawing/2014/main" val="3231750804"/>
                    </a:ext>
                  </a:extLst>
                </a:gridCol>
                <a:gridCol w="2241305">
                  <a:extLst>
                    <a:ext uri="{9D8B030D-6E8A-4147-A177-3AD203B41FA5}">
                      <a16:colId xmlns:a16="http://schemas.microsoft.com/office/drawing/2014/main" val="2167182164"/>
                    </a:ext>
                  </a:extLst>
                </a:gridCol>
              </a:tblGrid>
              <a:tr h="323847">
                <a:tc>
                  <a:txBody>
                    <a:bodyPr/>
                    <a:lstStyle/>
                    <a:p>
                      <a:pPr>
                        <a:lnSpc>
                          <a:spcPct val="107000"/>
                        </a:lnSpc>
                        <a:spcAft>
                          <a:spcPts val="0"/>
                        </a:spcAft>
                      </a:pPr>
                      <a:r>
                        <a:rPr kumimoji="0" lang="en-IN" sz="1800" kern="1200" dirty="0">
                          <a:effectLst/>
                        </a:rPr>
                        <a:t> Days since last promotion</a:t>
                      </a:r>
                      <a:endParaRPr kumimoji="0" lang="en-IN" sz="18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800" kern="1200" dirty="0">
                          <a:effectLst/>
                        </a:rPr>
                        <a:t>Hike Percent</a:t>
                      </a:r>
                      <a:endParaRPr kumimoji="0" lang="en-IN" sz="18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800" kern="1200" dirty="0">
                          <a:effectLst/>
                        </a:rPr>
                        <a:t>Happy index</a:t>
                      </a:r>
                      <a:endParaRPr kumimoji="0" lang="en-IN" sz="18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717060174"/>
                  </a:ext>
                </a:extLst>
              </a:tr>
              <a:tr h="323847">
                <a:tc>
                  <a:txBody>
                    <a:bodyPr/>
                    <a:lstStyle/>
                    <a:p>
                      <a:pPr>
                        <a:lnSpc>
                          <a:spcPct val="107000"/>
                        </a:lnSpc>
                        <a:spcAft>
                          <a:spcPts val="0"/>
                        </a:spcAft>
                      </a:pPr>
                      <a:r>
                        <a:rPr kumimoji="0" lang="en-IN" sz="1600" kern="1200" dirty="0">
                          <a:effectLst/>
                        </a:rPr>
                        <a:t>1025</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12</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Unhappy</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267193416"/>
                  </a:ext>
                </a:extLst>
              </a:tr>
              <a:tr h="323847">
                <a:tc>
                  <a:txBody>
                    <a:bodyPr/>
                    <a:lstStyle/>
                    <a:p>
                      <a:pPr>
                        <a:lnSpc>
                          <a:spcPct val="107000"/>
                        </a:lnSpc>
                        <a:spcAft>
                          <a:spcPts val="0"/>
                        </a:spcAft>
                      </a:pPr>
                      <a:r>
                        <a:rPr kumimoji="0" lang="en-IN" sz="1600" kern="1200" dirty="0">
                          <a:effectLst/>
                        </a:rPr>
                        <a:t>56</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10</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Medium</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404852688"/>
                  </a:ext>
                </a:extLst>
              </a:tr>
              <a:tr h="323847">
                <a:tc>
                  <a:txBody>
                    <a:bodyPr/>
                    <a:lstStyle/>
                    <a:p>
                      <a:pPr>
                        <a:lnSpc>
                          <a:spcPct val="107000"/>
                        </a:lnSpc>
                        <a:spcAft>
                          <a:spcPts val="0"/>
                        </a:spcAft>
                      </a:pPr>
                      <a:r>
                        <a:rPr kumimoji="0" lang="en-IN" sz="1600" kern="1200" dirty="0">
                          <a:effectLst/>
                        </a:rPr>
                        <a:t>365</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15</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a:effectLst/>
                        </a:rPr>
                        <a:t>Happy</a:t>
                      </a:r>
                      <a:endParaRPr kumimoji="0" lang="en-IN" sz="1600"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143156935"/>
                  </a:ext>
                </a:extLst>
              </a:tr>
              <a:tr h="323847">
                <a:tc>
                  <a:txBody>
                    <a:bodyPr/>
                    <a:lstStyle/>
                    <a:p>
                      <a:pPr>
                        <a:lnSpc>
                          <a:spcPct val="107000"/>
                        </a:lnSpc>
                        <a:spcAft>
                          <a:spcPts val="0"/>
                        </a:spcAft>
                      </a:pPr>
                      <a:r>
                        <a:rPr kumimoji="0" lang="en-IN" sz="1600" kern="1200" dirty="0">
                          <a:effectLst/>
                        </a:rPr>
                        <a:t>765</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a:effectLst/>
                        </a:rPr>
                        <a:t>12</a:t>
                      </a:r>
                      <a:endParaRPr kumimoji="0" lang="en-IN" sz="1600" kern="120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Medium</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85637952"/>
                  </a:ext>
                </a:extLst>
              </a:tr>
              <a:tr h="323847">
                <a:tc>
                  <a:txBody>
                    <a:bodyPr/>
                    <a:lstStyle/>
                    <a:p>
                      <a:pPr>
                        <a:lnSpc>
                          <a:spcPct val="107000"/>
                        </a:lnSpc>
                        <a:spcAft>
                          <a:spcPts val="0"/>
                        </a:spcAft>
                      </a:pPr>
                      <a:r>
                        <a:rPr kumimoji="0" lang="en-IN" sz="1600" kern="1200" dirty="0">
                          <a:effectLst/>
                        </a:rPr>
                        <a:t>265</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17</a:t>
                      </a:r>
                      <a:endParaRPr kumimoji="0" lang="en-IN" sz="1600" kern="1200" dirty="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Happy</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745918068"/>
                  </a:ext>
                </a:extLst>
              </a:tr>
              <a:tr h="323847">
                <a:tc>
                  <a:txBody>
                    <a:bodyPr/>
                    <a:lstStyle/>
                    <a:p>
                      <a:pPr>
                        <a:lnSpc>
                          <a:spcPct val="107000"/>
                        </a:lnSpc>
                        <a:spcAft>
                          <a:spcPts val="0"/>
                        </a:spcAft>
                      </a:pPr>
                      <a:r>
                        <a:rPr kumimoji="0" lang="en-IN" sz="1600" kern="1200">
                          <a:effectLst/>
                        </a:rPr>
                        <a:t>988</a:t>
                      </a:r>
                      <a:endParaRPr kumimoji="0" lang="en-IN" sz="1600" kern="120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a:effectLst/>
                        </a:rPr>
                        <a:t>8</a:t>
                      </a:r>
                      <a:endParaRPr kumimoji="0" lang="en-IN" sz="1600" kern="120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Unhappy</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31319783"/>
                  </a:ext>
                </a:extLst>
              </a:tr>
              <a:tr h="323847">
                <a:tc>
                  <a:txBody>
                    <a:bodyPr/>
                    <a:lstStyle/>
                    <a:p>
                      <a:pPr>
                        <a:lnSpc>
                          <a:spcPct val="107000"/>
                        </a:lnSpc>
                        <a:spcAft>
                          <a:spcPts val="0"/>
                        </a:spcAft>
                      </a:pPr>
                      <a:r>
                        <a:rPr kumimoji="0" lang="en-IN" sz="1600" kern="1200">
                          <a:effectLst/>
                        </a:rPr>
                        <a:t>1024</a:t>
                      </a:r>
                      <a:endParaRPr kumimoji="0" lang="en-IN" sz="1600" kern="120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a:effectLst/>
                        </a:rPr>
                        <a:t>20</a:t>
                      </a:r>
                      <a:endParaRPr kumimoji="0" lang="en-IN" sz="1600" kern="1200">
                        <a:solidFill>
                          <a:schemeClr val="tx1"/>
                        </a:solidFill>
                        <a:effectLst/>
                        <a:latin typeface="+mn-lt"/>
                        <a:ea typeface="+mn-ea"/>
                        <a:cs typeface="+mn-cs"/>
                      </a:endParaRPr>
                    </a:p>
                  </a:txBody>
                  <a:tcPr marL="68580" marR="68580" marT="0" marB="0"/>
                </a:tc>
                <a:tc>
                  <a:txBody>
                    <a:bodyPr/>
                    <a:lstStyle/>
                    <a:p>
                      <a:pPr>
                        <a:lnSpc>
                          <a:spcPct val="107000"/>
                        </a:lnSpc>
                        <a:spcAft>
                          <a:spcPts val="0"/>
                        </a:spcAft>
                      </a:pPr>
                      <a:r>
                        <a:rPr kumimoji="0" lang="en-IN" sz="1600" kern="1200" dirty="0">
                          <a:effectLst/>
                        </a:rPr>
                        <a:t>Medium</a:t>
                      </a:r>
                      <a:endParaRPr kumimoji="0" lang="en-IN" sz="16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30152035"/>
                  </a:ext>
                </a:extLst>
              </a:tr>
            </a:tbl>
          </a:graphicData>
        </a:graphic>
      </p:graphicFrame>
      <p:sp>
        <p:nvSpPr>
          <p:cNvPr id="16" name="Rectangle 15">
            <a:extLst>
              <a:ext uri="{FF2B5EF4-FFF2-40B4-BE49-F238E27FC236}">
                <a16:creationId xmlns:a16="http://schemas.microsoft.com/office/drawing/2014/main" id="{3F8C118E-027C-4DE5-92D9-D072F07DD0B9}"/>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The resulting features must be more meaningful and help predict the target variable than the original features</a:t>
            </a:r>
          </a:p>
        </p:txBody>
      </p:sp>
    </p:spTree>
    <p:extLst>
      <p:ext uri="{BB962C8B-B14F-4D97-AF65-F5344CB8AC3E}">
        <p14:creationId xmlns:p14="http://schemas.microsoft.com/office/powerpoint/2010/main" val="415707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C8BD176-EF37-4258-BAC8-637181F01D93}"/>
              </a:ext>
            </a:extLst>
          </p:cNvPr>
          <p:cNvGrpSpPr/>
          <p:nvPr/>
        </p:nvGrpSpPr>
        <p:grpSpPr>
          <a:xfrm>
            <a:off x="7389142" y="4061079"/>
            <a:ext cx="4545467" cy="1861846"/>
            <a:chOff x="7345599" y="2994279"/>
            <a:chExt cx="4545467" cy="1861846"/>
          </a:xfrm>
        </p:grpSpPr>
        <p:pic>
          <p:nvPicPr>
            <p:cNvPr id="23554" name="Picture 2" descr="Feature Selection Methods | Machine Learning">
              <a:extLst>
                <a:ext uri="{FF2B5EF4-FFF2-40B4-BE49-F238E27FC236}">
                  <a16:creationId xmlns:a16="http://schemas.microsoft.com/office/drawing/2014/main" id="{D26554B5-AFFB-4BD5-9581-BC912E6E8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599" y="2994279"/>
              <a:ext cx="4545467" cy="14215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33A4CCC-51AB-4B4D-B325-CB87A45E6DC2}"/>
                </a:ext>
              </a:extLst>
            </p:cNvPr>
            <p:cNvSpPr txBox="1"/>
            <p:nvPr/>
          </p:nvSpPr>
          <p:spPr>
            <a:xfrm>
              <a:off x="7924800" y="4517571"/>
              <a:ext cx="3548743" cy="338554"/>
            </a:xfrm>
            <a:prstGeom prst="rect">
              <a:avLst/>
            </a:prstGeom>
            <a:noFill/>
          </p:spPr>
          <p:txBody>
            <a:bodyPr wrap="square" rtlCol="0">
              <a:spAutoFit/>
            </a:bodyPr>
            <a:lstStyle/>
            <a:p>
              <a:r>
                <a:rPr lang="en-US" sz="1600" dirty="0"/>
                <a:t>Wrapper Method for Feature Selection</a:t>
              </a:r>
            </a:p>
          </p:txBody>
        </p:sp>
      </p:grpSp>
      <p:sp>
        <p:nvSpPr>
          <p:cNvPr id="14" name="TextBox 13">
            <a:extLst>
              <a:ext uri="{FF2B5EF4-FFF2-40B4-BE49-F238E27FC236}">
                <a16:creationId xmlns:a16="http://schemas.microsoft.com/office/drawing/2014/main" id="{694EE589-9506-4DD2-8D4A-7C254C69F403}"/>
              </a:ext>
            </a:extLst>
          </p:cNvPr>
          <p:cNvSpPr txBox="1"/>
          <p:nvPr/>
        </p:nvSpPr>
        <p:spPr>
          <a:xfrm>
            <a:off x="281400" y="185528"/>
            <a:ext cx="6061435" cy="367645"/>
          </a:xfrm>
          <a:prstGeom prst="rect">
            <a:avLst/>
          </a:prstGeom>
          <a:noFill/>
        </p:spPr>
        <p:txBody>
          <a:bodyPr wrap="square" rtlCol="0">
            <a:spAutoFit/>
          </a:bodyPr>
          <a:lstStyle/>
          <a:p>
            <a:r>
              <a:rPr lang="en-US" sz="1800" b="1" dirty="0">
                <a:solidFill>
                  <a:schemeClr val="accent6"/>
                </a:solidFill>
              </a:rPr>
              <a:t>Feature Selection</a:t>
            </a:r>
          </a:p>
        </p:txBody>
      </p:sp>
      <p:sp>
        <p:nvSpPr>
          <p:cNvPr id="15" name="Content Placeholder 2">
            <a:extLst>
              <a:ext uri="{FF2B5EF4-FFF2-40B4-BE49-F238E27FC236}">
                <a16:creationId xmlns:a16="http://schemas.microsoft.com/office/drawing/2014/main" id="{A0B454EC-62AE-4B39-9BF6-5D1704B0F2DE}"/>
              </a:ext>
            </a:extLst>
          </p:cNvPr>
          <p:cNvSpPr txBox="1">
            <a:spLocks/>
          </p:cNvSpPr>
          <p:nvPr/>
        </p:nvSpPr>
        <p:spPr>
          <a:xfrm>
            <a:off x="257391" y="563888"/>
            <a:ext cx="6906946" cy="510235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Tx/>
              <a:buFont typeface="Wingdings" panose="05000000000000000000" pitchFamily="2" charset="2"/>
              <a:buChar char="§"/>
            </a:pPr>
            <a:r>
              <a:rPr lang="en-US" sz="1600" b="1" u="sng" dirty="0">
                <a:latin typeface="+mn-lt"/>
              </a:rPr>
              <a:t>Low Variance or Too many Unique Values:</a:t>
            </a:r>
          </a:p>
          <a:p>
            <a:pPr lvl="1">
              <a:buClrTx/>
              <a:buFont typeface="Wingdings" panose="05000000000000000000" pitchFamily="2" charset="2"/>
              <a:buChar char="§"/>
            </a:pPr>
            <a:r>
              <a:rPr lang="en-US" sz="1600" dirty="0">
                <a:latin typeface="+mn-lt"/>
              </a:rPr>
              <a:t>If a feature is not varying across records (low variance) or has too many unique values</a:t>
            </a:r>
            <a:endParaRPr lang="en-US" sz="1600" b="1" dirty="0">
              <a:latin typeface="+mn-lt"/>
            </a:endParaRPr>
          </a:p>
          <a:p>
            <a:pPr>
              <a:buClrTx/>
              <a:buFont typeface="Wingdings" panose="05000000000000000000" pitchFamily="2" charset="2"/>
              <a:buChar char="§"/>
            </a:pPr>
            <a:r>
              <a:rPr lang="en-US" sz="1600" b="1" u="sng" dirty="0"/>
              <a:t>Wrapper Method – Recursive feature Elimination:</a:t>
            </a:r>
          </a:p>
          <a:p>
            <a:pPr lvl="1">
              <a:buClrTx/>
              <a:buFont typeface="Wingdings" panose="05000000000000000000" pitchFamily="2" charset="2"/>
              <a:buChar char="§"/>
            </a:pPr>
            <a:r>
              <a:rPr lang="en-US" sz="1600" dirty="0">
                <a:latin typeface="+mn-lt"/>
              </a:rPr>
              <a:t>Eliminate the least useful feature recursively using a model</a:t>
            </a:r>
          </a:p>
          <a:p>
            <a:pPr>
              <a:buClrTx/>
              <a:buFont typeface="Wingdings" panose="05000000000000000000" pitchFamily="2" charset="2"/>
              <a:buChar char="§"/>
            </a:pPr>
            <a:r>
              <a:rPr lang="en-US" sz="1600" b="1" u="sng" dirty="0"/>
              <a:t>Feature Importance Selection Method – Select K Best:</a:t>
            </a:r>
          </a:p>
          <a:p>
            <a:pPr lvl="1">
              <a:buClrTx/>
              <a:buFont typeface="Wingdings" panose="05000000000000000000" pitchFamily="2" charset="2"/>
              <a:buChar char="§"/>
            </a:pPr>
            <a:r>
              <a:rPr lang="en-US" sz="1600" dirty="0">
                <a:latin typeface="+mn-lt"/>
              </a:rPr>
              <a:t>Select the “k” best features based on the feature importance of a model</a:t>
            </a:r>
          </a:p>
          <a:p>
            <a:pPr>
              <a:buClrTx/>
              <a:buFont typeface="Wingdings" panose="05000000000000000000" pitchFamily="2" charset="2"/>
              <a:buChar char="§"/>
            </a:pPr>
            <a:r>
              <a:rPr lang="en-US" sz="1600" b="1" u="sng" dirty="0"/>
              <a:t>Embedded/Intrinsic Method – Lasso regression or Decision trees:</a:t>
            </a:r>
          </a:p>
          <a:p>
            <a:pPr lvl="1">
              <a:buClrTx/>
              <a:buFont typeface="Wingdings" panose="05000000000000000000" pitchFamily="2" charset="2"/>
              <a:buChar char="§"/>
            </a:pPr>
            <a:r>
              <a:rPr lang="en-US" sz="1600" dirty="0">
                <a:latin typeface="+mn-lt"/>
              </a:rPr>
              <a:t>They learn best features while the model is being created itself. The L1 norm (Lasso regression) yields sparse solutions: many of the estimated coefficients become zero for unimportant variables during training.</a:t>
            </a:r>
          </a:p>
          <a:p>
            <a:pPr>
              <a:buClrTx/>
              <a:buFont typeface="Wingdings" panose="05000000000000000000" pitchFamily="2" charset="2"/>
              <a:buChar char="§"/>
            </a:pPr>
            <a:r>
              <a:rPr lang="en-US" sz="1600" b="1" u="sng" dirty="0"/>
              <a:t>Dimensionality Reduction</a:t>
            </a:r>
          </a:p>
          <a:p>
            <a:pPr lvl="1">
              <a:buClrTx/>
              <a:buFont typeface="Wingdings" panose="05000000000000000000" pitchFamily="2" charset="2"/>
              <a:buChar char="§"/>
            </a:pPr>
            <a:r>
              <a:rPr lang="en-US" sz="1600" dirty="0">
                <a:latin typeface="+mn-lt"/>
              </a:rPr>
              <a:t>Lastly, dimensionality reduction methods such as PCA reduce (not exactly select) the feature space into fewer number of composite features/dimensions for modeling. </a:t>
            </a:r>
          </a:p>
          <a:p>
            <a:pPr>
              <a:buClrTx/>
              <a:buFont typeface="Wingdings" panose="05000000000000000000" pitchFamily="2" charset="2"/>
              <a:buChar char="§"/>
            </a:pPr>
            <a:endParaRPr lang="en-US" sz="1600" dirty="0">
              <a:latin typeface="+mn-lt"/>
            </a:endParaRPr>
          </a:p>
          <a:p>
            <a:pPr>
              <a:buClrTx/>
              <a:buFont typeface="Wingdings" panose="05000000000000000000" pitchFamily="2" charset="2"/>
              <a:buChar char="§"/>
            </a:pPr>
            <a:endParaRPr lang="en-US" sz="1600" dirty="0">
              <a:latin typeface="+mn-lt"/>
            </a:endParaRPr>
          </a:p>
        </p:txBody>
      </p:sp>
      <p:sp>
        <p:nvSpPr>
          <p:cNvPr id="19" name="Rectangle 18">
            <a:extLst>
              <a:ext uri="{FF2B5EF4-FFF2-40B4-BE49-F238E27FC236}">
                <a16:creationId xmlns:a16="http://schemas.microsoft.com/office/drawing/2014/main" id="{1CA8AB16-A144-4ACE-A58B-19CF89D06469}"/>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Feature selection is done to make data dimensionality reasonable before modeling.</a:t>
            </a:r>
          </a:p>
        </p:txBody>
      </p:sp>
      <p:grpSp>
        <p:nvGrpSpPr>
          <p:cNvPr id="3" name="Group 2">
            <a:extLst>
              <a:ext uri="{FF2B5EF4-FFF2-40B4-BE49-F238E27FC236}">
                <a16:creationId xmlns:a16="http://schemas.microsoft.com/office/drawing/2014/main" id="{4B2805DC-DE3D-421D-AF1A-C01E2DA73D96}"/>
              </a:ext>
            </a:extLst>
          </p:cNvPr>
          <p:cNvGrpSpPr/>
          <p:nvPr/>
        </p:nvGrpSpPr>
        <p:grpSpPr>
          <a:xfrm>
            <a:off x="7217229" y="357961"/>
            <a:ext cx="4611883" cy="3001145"/>
            <a:chOff x="7217229" y="357961"/>
            <a:chExt cx="4611883" cy="3001145"/>
          </a:xfrm>
        </p:grpSpPr>
        <p:grpSp>
          <p:nvGrpSpPr>
            <p:cNvPr id="13" name="Group 12">
              <a:extLst>
                <a:ext uri="{FF2B5EF4-FFF2-40B4-BE49-F238E27FC236}">
                  <a16:creationId xmlns:a16="http://schemas.microsoft.com/office/drawing/2014/main" id="{6D1ABBF5-8B77-411D-9898-20DA519F4D0A}"/>
                </a:ext>
              </a:extLst>
            </p:cNvPr>
            <p:cNvGrpSpPr/>
            <p:nvPr/>
          </p:nvGrpSpPr>
          <p:grpSpPr>
            <a:xfrm>
              <a:off x="7217229" y="357961"/>
              <a:ext cx="4611883" cy="3001145"/>
              <a:chOff x="7086601" y="483591"/>
              <a:chExt cx="4611883" cy="3001145"/>
            </a:xfrm>
          </p:grpSpPr>
          <p:pic>
            <p:nvPicPr>
              <p:cNvPr id="8" name="Picture 7">
                <a:extLst>
                  <a:ext uri="{FF2B5EF4-FFF2-40B4-BE49-F238E27FC236}">
                    <a16:creationId xmlns:a16="http://schemas.microsoft.com/office/drawing/2014/main" id="{ABDF474F-9656-431D-955C-552049759CE4}"/>
                  </a:ext>
                </a:extLst>
              </p:cNvPr>
              <p:cNvPicPr>
                <a:picLocks noChangeAspect="1"/>
              </p:cNvPicPr>
              <p:nvPr/>
            </p:nvPicPr>
            <p:blipFill>
              <a:blip r:embed="rId4"/>
              <a:stretch>
                <a:fillRect/>
              </a:stretch>
            </p:blipFill>
            <p:spPr>
              <a:xfrm>
                <a:off x="7086601" y="1124608"/>
                <a:ext cx="4611883" cy="2360128"/>
              </a:xfrm>
              <a:prstGeom prst="rect">
                <a:avLst/>
              </a:prstGeom>
            </p:spPr>
          </p:pic>
          <p:sp>
            <p:nvSpPr>
              <p:cNvPr id="12" name="TextBox 11">
                <a:extLst>
                  <a:ext uri="{FF2B5EF4-FFF2-40B4-BE49-F238E27FC236}">
                    <a16:creationId xmlns:a16="http://schemas.microsoft.com/office/drawing/2014/main" id="{4821B5F6-213D-4F90-B51D-795A9EF805A5}"/>
                  </a:ext>
                </a:extLst>
              </p:cNvPr>
              <p:cNvSpPr txBox="1"/>
              <p:nvPr/>
            </p:nvSpPr>
            <p:spPr>
              <a:xfrm>
                <a:off x="7242613" y="483591"/>
                <a:ext cx="4299857" cy="338554"/>
              </a:xfrm>
              <a:prstGeom prst="rect">
                <a:avLst/>
              </a:prstGeom>
              <a:noFill/>
            </p:spPr>
            <p:txBody>
              <a:bodyPr wrap="square" rtlCol="0">
                <a:spAutoFit/>
              </a:bodyPr>
              <a:lstStyle/>
              <a:p>
                <a:pPr algn="ctr"/>
                <a:r>
                  <a:rPr lang="en-US" sz="1600"/>
                  <a:t>Overview of feature Selection</a:t>
                </a:r>
              </a:p>
            </p:txBody>
          </p:sp>
        </p:grpSp>
        <p:sp>
          <p:nvSpPr>
            <p:cNvPr id="2" name="TextBox 1">
              <a:extLst>
                <a:ext uri="{FF2B5EF4-FFF2-40B4-BE49-F238E27FC236}">
                  <a16:creationId xmlns:a16="http://schemas.microsoft.com/office/drawing/2014/main" id="{91F2184F-99DE-4D55-9524-908F97A24D16}"/>
                </a:ext>
              </a:extLst>
            </p:cNvPr>
            <p:cNvSpPr txBox="1"/>
            <p:nvPr/>
          </p:nvSpPr>
          <p:spPr>
            <a:xfrm>
              <a:off x="11342695" y="1006860"/>
              <a:ext cx="486417" cy="369332"/>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4098259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0BC945-A958-471A-8EBC-C51A7BDFE663}"/>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Data Split for Model Validation</a:t>
            </a:r>
          </a:p>
        </p:txBody>
      </p:sp>
      <p:sp>
        <p:nvSpPr>
          <p:cNvPr id="17" name="TextBox 16">
            <a:extLst>
              <a:ext uri="{FF2B5EF4-FFF2-40B4-BE49-F238E27FC236}">
                <a16:creationId xmlns:a16="http://schemas.microsoft.com/office/drawing/2014/main" id="{01212379-AC4F-4E8D-9F00-427AB2D5E46F}"/>
              </a:ext>
            </a:extLst>
          </p:cNvPr>
          <p:cNvSpPr txBox="1"/>
          <p:nvPr/>
        </p:nvSpPr>
        <p:spPr>
          <a:xfrm>
            <a:off x="152408" y="562157"/>
            <a:ext cx="8523379" cy="2554545"/>
          </a:xfrm>
          <a:prstGeom prst="rect">
            <a:avLst/>
          </a:prstGeom>
          <a:noFill/>
        </p:spPr>
        <p:txBody>
          <a:bodyPr wrap="square" rtlCol="0">
            <a:spAutoFit/>
          </a:bodyPr>
          <a:lstStyle/>
          <a:p>
            <a:pPr marL="742916" lvl="1" indent="-285750" algn="just">
              <a:buFont typeface="Arial" panose="020B0604020202020204" pitchFamily="34" charset="0"/>
              <a:buChar char="•"/>
            </a:pPr>
            <a:r>
              <a:rPr lang="en-US" sz="1600" u="sng" dirty="0"/>
              <a:t>Train Set </a:t>
            </a:r>
            <a:r>
              <a:rPr lang="en-US" sz="1600" dirty="0"/>
              <a:t>- To fit the model or models</a:t>
            </a:r>
          </a:p>
          <a:p>
            <a:pPr marL="742916" lvl="1" indent="-285750" algn="just">
              <a:buFont typeface="Arial" panose="020B0604020202020204" pitchFamily="34" charset="0"/>
              <a:buChar char="•"/>
            </a:pPr>
            <a:r>
              <a:rPr lang="en-US" sz="1600" u="sng" dirty="0"/>
              <a:t>Validation Set </a:t>
            </a:r>
            <a:r>
              <a:rPr lang="en-US" sz="1600" dirty="0"/>
              <a:t>- To tune the hyper-parameters and compare different models and </a:t>
            </a:r>
          </a:p>
          <a:p>
            <a:pPr marL="742916" lvl="1" indent="-285750" algn="just">
              <a:buFont typeface="Arial" panose="020B0604020202020204" pitchFamily="34" charset="0"/>
              <a:buChar char="•"/>
            </a:pPr>
            <a:r>
              <a:rPr lang="en-US" sz="1600" u="sng" dirty="0"/>
              <a:t>Test Set </a:t>
            </a:r>
            <a:r>
              <a:rPr lang="en-US" sz="1600" dirty="0"/>
              <a:t>- To provide unbiased estimate of performance of final model</a:t>
            </a:r>
            <a:endParaRPr lang="en-US" sz="1600" b="0" i="0" dirty="0">
              <a:solidFill>
                <a:srgbClr val="292929"/>
              </a:solidFill>
              <a:effectLst/>
              <a:latin typeface="+mn-lt"/>
            </a:endParaRPr>
          </a:p>
          <a:p>
            <a:pPr marL="285750" indent="-285750" algn="just">
              <a:buFont typeface="Wingdings" panose="05000000000000000000" pitchFamily="2" charset="2"/>
              <a:buChar char="§"/>
            </a:pPr>
            <a:r>
              <a:rPr lang="en-US" sz="1600" dirty="0"/>
              <a:t>For training, can either have a single train and validation split or perform cross-validation (CV)</a:t>
            </a:r>
          </a:p>
          <a:p>
            <a:pPr marL="285750" indent="-285750" algn="just">
              <a:buFont typeface="Wingdings" panose="05000000000000000000" pitchFamily="2" charset="2"/>
              <a:buChar char="§"/>
            </a:pPr>
            <a:r>
              <a:rPr lang="en-US" sz="1600" dirty="0"/>
              <a:t>CV is more robust but also more time taking and compute intensive.</a:t>
            </a:r>
          </a:p>
          <a:p>
            <a:pPr marL="285750" indent="-285750" algn="just">
              <a:buFont typeface="Wingdings" panose="05000000000000000000" pitchFamily="2" charset="2"/>
              <a:buChar char="§"/>
            </a:pPr>
            <a:r>
              <a:rPr lang="en-US" sz="1600" dirty="0"/>
              <a:t>For time-series data, ensure that training</a:t>
            </a:r>
          </a:p>
          <a:p>
            <a:pPr marL="285750" indent="-285750" algn="just">
              <a:buFont typeface="Wingdings" panose="05000000000000000000" pitchFamily="2" charset="2"/>
              <a:buChar char="§"/>
            </a:pPr>
            <a:r>
              <a:rPr lang="en-US" sz="1600" dirty="0"/>
              <a:t>For datasets with class imbalance, use stratified k-fold CV (or </a:t>
            </a:r>
            <a:r>
              <a:rPr lang="en-US" sz="1600" dirty="0" err="1"/>
              <a:t>specifiy</a:t>
            </a:r>
            <a:r>
              <a:rPr lang="en-US" sz="1600" dirty="0"/>
              <a:t> stratify option in </a:t>
            </a:r>
            <a:r>
              <a:rPr lang="en-US" sz="1600" dirty="0" err="1"/>
              <a:t>train_test_split</a:t>
            </a:r>
            <a:r>
              <a:rPr lang="en-US" sz="1600" dirty="0"/>
              <a:t> </a:t>
            </a:r>
            <a:r>
              <a:rPr lang="en-US" sz="1600" dirty="0" err="1"/>
              <a:t>sklearn</a:t>
            </a:r>
            <a:r>
              <a:rPr lang="en-US" sz="1600" dirty="0"/>
              <a:t> method).</a:t>
            </a:r>
          </a:p>
          <a:p>
            <a:pPr marL="285750" indent="-285750" algn="just">
              <a:buFont typeface="Wingdings" panose="05000000000000000000" pitchFamily="2" charset="2"/>
              <a:buChar char="§"/>
            </a:pPr>
            <a:endParaRPr lang="en-US" sz="1600" dirty="0"/>
          </a:p>
          <a:p>
            <a:pPr algn="just"/>
            <a:endParaRPr lang="en-US" sz="1600" dirty="0"/>
          </a:p>
        </p:txBody>
      </p:sp>
      <p:sp>
        <p:nvSpPr>
          <p:cNvPr id="20" name="Rectangle 19">
            <a:extLst>
              <a:ext uri="{FF2B5EF4-FFF2-40B4-BE49-F238E27FC236}">
                <a16:creationId xmlns:a16="http://schemas.microsoft.com/office/drawing/2014/main" id="{A7144EB7-4E37-4B6A-9A8B-62505B6C616B}"/>
              </a:ext>
            </a:extLst>
          </p:cNvPr>
          <p:cNvSpPr/>
          <p:nvPr/>
        </p:nvSpPr>
        <p:spPr>
          <a:xfrm>
            <a:off x="389106" y="6221700"/>
            <a:ext cx="11802894"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Splitting data is essential to tune the model, compare different models and obtain final model’s performance estimate.  </a:t>
            </a:r>
          </a:p>
        </p:txBody>
      </p:sp>
      <p:grpSp>
        <p:nvGrpSpPr>
          <p:cNvPr id="4" name="Group 3">
            <a:extLst>
              <a:ext uri="{FF2B5EF4-FFF2-40B4-BE49-F238E27FC236}">
                <a16:creationId xmlns:a16="http://schemas.microsoft.com/office/drawing/2014/main" id="{F1967B4E-F824-402E-8686-FA70051FEBF1}"/>
              </a:ext>
            </a:extLst>
          </p:cNvPr>
          <p:cNvGrpSpPr/>
          <p:nvPr/>
        </p:nvGrpSpPr>
        <p:grpSpPr>
          <a:xfrm>
            <a:off x="8675787" y="211506"/>
            <a:ext cx="3234813" cy="1924152"/>
            <a:chOff x="8804778" y="211506"/>
            <a:chExt cx="3234813" cy="1924152"/>
          </a:xfrm>
        </p:grpSpPr>
        <p:pic>
          <p:nvPicPr>
            <p:cNvPr id="1028" name="Picture 4" descr="Train/Test Split and Cross Validation - A Python Tutorial - AlgoTrading101  Blog">
              <a:extLst>
                <a:ext uri="{FF2B5EF4-FFF2-40B4-BE49-F238E27FC236}">
                  <a16:creationId xmlns:a16="http://schemas.microsoft.com/office/drawing/2014/main" id="{6BC920CC-6A8B-4FE4-A682-A9CF7313E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778" y="211506"/>
              <a:ext cx="3234813" cy="1648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FA2B3D-6C37-4A99-92FA-6BB3C1DFDC12}"/>
                </a:ext>
              </a:extLst>
            </p:cNvPr>
            <p:cNvSpPr txBox="1"/>
            <p:nvPr/>
          </p:nvSpPr>
          <p:spPr>
            <a:xfrm>
              <a:off x="8804778" y="1797104"/>
              <a:ext cx="3234813" cy="338554"/>
            </a:xfrm>
            <a:prstGeom prst="rect">
              <a:avLst/>
            </a:prstGeom>
            <a:noFill/>
          </p:spPr>
          <p:txBody>
            <a:bodyPr wrap="square" rtlCol="0">
              <a:spAutoFit/>
            </a:bodyPr>
            <a:lstStyle/>
            <a:p>
              <a:pPr algn="ctr"/>
              <a:r>
                <a:rPr lang="en-US" sz="1600" dirty="0"/>
                <a:t>Train-Val-Test Split</a:t>
              </a:r>
            </a:p>
          </p:txBody>
        </p:sp>
      </p:grpSp>
      <p:grpSp>
        <p:nvGrpSpPr>
          <p:cNvPr id="3" name="Group 2">
            <a:extLst>
              <a:ext uri="{FF2B5EF4-FFF2-40B4-BE49-F238E27FC236}">
                <a16:creationId xmlns:a16="http://schemas.microsoft.com/office/drawing/2014/main" id="{40921C49-4C35-4795-8427-BB685D3B4093}"/>
              </a:ext>
            </a:extLst>
          </p:cNvPr>
          <p:cNvGrpSpPr/>
          <p:nvPr/>
        </p:nvGrpSpPr>
        <p:grpSpPr>
          <a:xfrm>
            <a:off x="985000" y="2627140"/>
            <a:ext cx="5213379" cy="3519025"/>
            <a:chOff x="8071948" y="2755512"/>
            <a:chExt cx="3888355" cy="3020544"/>
          </a:xfrm>
        </p:grpSpPr>
        <p:pic>
          <p:nvPicPr>
            <p:cNvPr id="1026" name="Picture 2" descr="Validation Set vs. Test Set: What's the Difference? - Statology">
              <a:extLst>
                <a:ext uri="{FF2B5EF4-FFF2-40B4-BE49-F238E27FC236}">
                  <a16:creationId xmlns:a16="http://schemas.microsoft.com/office/drawing/2014/main" id="{05D59AAB-1A84-40E1-A726-111E9762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1948" y="2755512"/>
              <a:ext cx="3888355" cy="27595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C98122-BBA7-459A-BC7A-B6C671A515F2}"/>
                </a:ext>
              </a:extLst>
            </p:cNvPr>
            <p:cNvSpPr txBox="1"/>
            <p:nvPr/>
          </p:nvSpPr>
          <p:spPr>
            <a:xfrm>
              <a:off x="8438363" y="5485459"/>
              <a:ext cx="3234813" cy="290597"/>
            </a:xfrm>
            <a:prstGeom prst="rect">
              <a:avLst/>
            </a:prstGeom>
            <a:noFill/>
          </p:spPr>
          <p:txBody>
            <a:bodyPr wrap="square" rtlCol="0">
              <a:spAutoFit/>
            </a:bodyPr>
            <a:lstStyle/>
            <a:p>
              <a:pPr algn="ctr"/>
              <a:r>
                <a:rPr lang="en-US" sz="1600" dirty="0"/>
                <a:t>K-Fold Cross Validation</a:t>
              </a:r>
            </a:p>
          </p:txBody>
        </p:sp>
      </p:grpSp>
      <p:pic>
        <p:nvPicPr>
          <p:cNvPr id="1030" name="Picture 6" descr="Cross Validation in Time Series. Cross Validation: | by Soumya Shrivastava  | Medium">
            <a:extLst>
              <a:ext uri="{FF2B5EF4-FFF2-40B4-BE49-F238E27FC236}">
                <a16:creationId xmlns:a16="http://schemas.microsoft.com/office/drawing/2014/main" id="{01C56140-6861-44D7-997A-E2FA905DD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7176" y="2693338"/>
            <a:ext cx="5054721" cy="23174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BD6421-8F4D-4034-93FE-9E33FFE75A17}"/>
              </a:ext>
            </a:extLst>
          </p:cNvPr>
          <p:cNvSpPr txBox="1"/>
          <p:nvPr/>
        </p:nvSpPr>
        <p:spPr>
          <a:xfrm>
            <a:off x="6915970" y="5010785"/>
            <a:ext cx="4337131" cy="338554"/>
          </a:xfrm>
          <a:prstGeom prst="rect">
            <a:avLst/>
          </a:prstGeom>
          <a:noFill/>
        </p:spPr>
        <p:txBody>
          <a:bodyPr wrap="square" rtlCol="0">
            <a:spAutoFit/>
          </a:bodyPr>
          <a:lstStyle/>
          <a:p>
            <a:pPr algn="ctr"/>
            <a:r>
              <a:rPr lang="en-US" sz="1600" dirty="0"/>
              <a:t>K-Fold Cross Validation Time Series</a:t>
            </a:r>
          </a:p>
        </p:txBody>
      </p:sp>
    </p:spTree>
    <p:extLst>
      <p:ext uri="{BB962C8B-B14F-4D97-AF65-F5344CB8AC3E}">
        <p14:creationId xmlns:p14="http://schemas.microsoft.com/office/powerpoint/2010/main" val="2728593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6804-D50A-4709-89F7-5FB50F85C3C3}"/>
              </a:ext>
            </a:extLst>
          </p:cNvPr>
          <p:cNvSpPr>
            <a:spLocks noGrp="1"/>
          </p:cNvSpPr>
          <p:nvPr>
            <p:ph type="title"/>
          </p:nvPr>
        </p:nvSpPr>
        <p:spPr>
          <a:xfrm>
            <a:off x="388340" y="88013"/>
            <a:ext cx="10515600" cy="658328"/>
          </a:xfrm>
        </p:spPr>
        <p:txBody>
          <a:bodyPr/>
          <a:lstStyle/>
          <a:p>
            <a:r>
              <a:rPr lang="en-US" dirty="0">
                <a:solidFill>
                  <a:schemeClr val="tx2"/>
                </a:solidFill>
                <a:latin typeface="Calibri" panose="020F0502020204030204" pitchFamily="34" charset="0"/>
                <a:cs typeface="Calibri" panose="020F0502020204030204" pitchFamily="34" charset="0"/>
              </a:rPr>
              <a:t>Agenda</a:t>
            </a:r>
          </a:p>
        </p:txBody>
      </p:sp>
      <p:sp>
        <p:nvSpPr>
          <p:cNvPr id="5" name="TextBox 4">
            <a:extLst>
              <a:ext uri="{FF2B5EF4-FFF2-40B4-BE49-F238E27FC236}">
                <a16:creationId xmlns:a16="http://schemas.microsoft.com/office/drawing/2014/main" id="{B0E56949-232F-426F-B8A3-A2B6A3DCF196}"/>
              </a:ext>
            </a:extLst>
          </p:cNvPr>
          <p:cNvSpPr txBox="1"/>
          <p:nvPr/>
        </p:nvSpPr>
        <p:spPr>
          <a:xfrm>
            <a:off x="388340" y="553917"/>
            <a:ext cx="8497661" cy="5678478"/>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b="1" dirty="0"/>
              <a:t>What is a feature? </a:t>
            </a:r>
          </a:p>
          <a:p>
            <a:pPr marL="285750" indent="-285750">
              <a:spcAft>
                <a:spcPts val="600"/>
              </a:spcAft>
              <a:buFont typeface="Wingdings" panose="05000000000000000000" pitchFamily="2" charset="2"/>
              <a:buChar char="q"/>
            </a:pPr>
            <a:r>
              <a:rPr lang="en-US" b="1" dirty="0"/>
              <a:t>What is Feature Engineering? </a:t>
            </a:r>
          </a:p>
          <a:p>
            <a:pPr marL="285750" indent="-285750">
              <a:spcAft>
                <a:spcPts val="600"/>
              </a:spcAft>
              <a:buFont typeface="Wingdings" panose="05000000000000000000" pitchFamily="2" charset="2"/>
              <a:buChar char="q"/>
            </a:pPr>
            <a:r>
              <a:rPr lang="en-US" b="1" dirty="0"/>
              <a:t>Why is Feature Engineering important?</a:t>
            </a:r>
          </a:p>
          <a:p>
            <a:pPr marL="285750" indent="-285750">
              <a:spcAft>
                <a:spcPts val="600"/>
              </a:spcAft>
              <a:buFont typeface="Wingdings" panose="05000000000000000000" pitchFamily="2" charset="2"/>
              <a:buChar char="q"/>
            </a:pPr>
            <a:r>
              <a:rPr lang="en-US" b="1" dirty="0"/>
              <a:t>Data Preparation – Identifying &amp; Handling Missing Values</a:t>
            </a:r>
          </a:p>
          <a:p>
            <a:pPr marL="285750" indent="-285750">
              <a:spcAft>
                <a:spcPts val="600"/>
              </a:spcAft>
              <a:buFont typeface="Wingdings" panose="05000000000000000000" pitchFamily="2" charset="2"/>
              <a:buChar char="q"/>
            </a:pPr>
            <a:r>
              <a:rPr lang="en-US" b="1" dirty="0"/>
              <a:t>Data Preparation – Identifying &amp; Handling Outliers</a:t>
            </a:r>
          </a:p>
          <a:p>
            <a:pPr marL="285750" indent="-285750">
              <a:spcAft>
                <a:spcPts val="600"/>
              </a:spcAft>
              <a:buFont typeface="Wingdings" panose="05000000000000000000" pitchFamily="2" charset="2"/>
              <a:buChar char="q"/>
            </a:pPr>
            <a:r>
              <a:rPr lang="en-US" b="1" dirty="0"/>
              <a:t>Feature Scaling</a:t>
            </a:r>
          </a:p>
          <a:p>
            <a:pPr marL="285750" indent="-285750">
              <a:spcAft>
                <a:spcPts val="600"/>
              </a:spcAft>
              <a:buFont typeface="Wingdings" panose="05000000000000000000" pitchFamily="2" charset="2"/>
              <a:buChar char="q"/>
            </a:pPr>
            <a:r>
              <a:rPr lang="en-US" b="1" dirty="0"/>
              <a:t>Power Transform</a:t>
            </a:r>
          </a:p>
          <a:p>
            <a:pPr marL="285750" indent="-285750">
              <a:spcAft>
                <a:spcPts val="600"/>
              </a:spcAft>
              <a:buFont typeface="Wingdings" panose="05000000000000000000" pitchFamily="2" charset="2"/>
              <a:buChar char="q"/>
            </a:pPr>
            <a:r>
              <a:rPr lang="en-US" b="1" dirty="0"/>
              <a:t>Binning</a:t>
            </a:r>
          </a:p>
          <a:p>
            <a:pPr marL="285750" indent="-285750">
              <a:spcAft>
                <a:spcPts val="600"/>
              </a:spcAft>
              <a:buFont typeface="Wingdings" panose="05000000000000000000" pitchFamily="2" charset="2"/>
              <a:buChar char="q"/>
            </a:pPr>
            <a:r>
              <a:rPr lang="en-US" b="1" dirty="0"/>
              <a:t>Correlation Analysis</a:t>
            </a:r>
          </a:p>
          <a:p>
            <a:pPr marL="285750" indent="-285750">
              <a:spcAft>
                <a:spcPts val="600"/>
              </a:spcAft>
              <a:buFont typeface="Wingdings" panose="05000000000000000000" pitchFamily="2" charset="2"/>
              <a:buChar char="q"/>
            </a:pPr>
            <a:r>
              <a:rPr lang="en-US" b="1" dirty="0"/>
              <a:t>Feature Encoding</a:t>
            </a:r>
          </a:p>
          <a:p>
            <a:pPr marL="285750" indent="-285750">
              <a:spcAft>
                <a:spcPts val="600"/>
              </a:spcAft>
              <a:buFont typeface="Wingdings" panose="05000000000000000000" pitchFamily="2" charset="2"/>
              <a:buChar char="q"/>
            </a:pPr>
            <a:r>
              <a:rPr lang="en-US" b="1" dirty="0"/>
              <a:t>Feature Engineering – Grouping and Splitting</a:t>
            </a:r>
          </a:p>
          <a:p>
            <a:pPr marL="285750" indent="-285750">
              <a:spcAft>
                <a:spcPts val="600"/>
              </a:spcAft>
              <a:buFont typeface="Wingdings" panose="05000000000000000000" pitchFamily="2" charset="2"/>
              <a:buChar char="q"/>
            </a:pPr>
            <a:r>
              <a:rPr lang="en-US" b="1" dirty="0"/>
              <a:t>Feature Engineering – Extraction &amp; Creation</a:t>
            </a:r>
          </a:p>
          <a:p>
            <a:pPr marL="285750" indent="-285750">
              <a:spcAft>
                <a:spcPts val="600"/>
              </a:spcAft>
              <a:buFont typeface="Wingdings" panose="05000000000000000000" pitchFamily="2" charset="2"/>
              <a:buChar char="q"/>
            </a:pPr>
            <a:r>
              <a:rPr lang="en-US" b="1" dirty="0"/>
              <a:t>Feature Selection</a:t>
            </a:r>
          </a:p>
          <a:p>
            <a:pPr marL="285750" indent="-285750">
              <a:spcAft>
                <a:spcPts val="600"/>
              </a:spcAft>
              <a:buFont typeface="Wingdings" panose="05000000000000000000" pitchFamily="2" charset="2"/>
              <a:buChar char="q"/>
            </a:pPr>
            <a:r>
              <a:rPr lang="en-US" b="1" dirty="0"/>
              <a:t>Data Split for Model Validation</a:t>
            </a:r>
          </a:p>
          <a:p>
            <a:pPr marL="285750" indent="-285750">
              <a:spcAft>
                <a:spcPts val="600"/>
              </a:spcAft>
              <a:buFont typeface="Wingdings" panose="05000000000000000000" pitchFamily="2" charset="2"/>
              <a:buChar char="q"/>
            </a:pPr>
            <a:r>
              <a:rPr lang="en-US" b="1" dirty="0"/>
              <a:t>Data Imbalance</a:t>
            </a:r>
          </a:p>
          <a:p>
            <a:pPr marL="285750" indent="-285750">
              <a:spcAft>
                <a:spcPts val="600"/>
              </a:spcAft>
              <a:buFont typeface="Wingdings" panose="05000000000000000000" pitchFamily="2" charset="2"/>
              <a:buChar char="q"/>
            </a:pPr>
            <a:r>
              <a:rPr lang="en-US" b="1" dirty="0"/>
              <a:t>Data Leakage</a:t>
            </a:r>
          </a:p>
        </p:txBody>
      </p:sp>
    </p:spTree>
    <p:extLst>
      <p:ext uri="{BB962C8B-B14F-4D97-AF65-F5344CB8AC3E}">
        <p14:creationId xmlns:p14="http://schemas.microsoft.com/office/powerpoint/2010/main" val="1378308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7270BB78-F80F-4425-86A3-1EF8187A93E8}"/>
              </a:ext>
            </a:extLst>
          </p:cNvPr>
          <p:cNvGrpSpPr/>
          <p:nvPr/>
        </p:nvGrpSpPr>
        <p:grpSpPr>
          <a:xfrm>
            <a:off x="7280604" y="2387023"/>
            <a:ext cx="4548275" cy="3319291"/>
            <a:chOff x="5221829" y="4031747"/>
            <a:chExt cx="6368971" cy="2150445"/>
          </a:xfrm>
        </p:grpSpPr>
        <p:grpSp>
          <p:nvGrpSpPr>
            <p:cNvPr id="117" name="Group 116">
              <a:extLst>
                <a:ext uri="{FF2B5EF4-FFF2-40B4-BE49-F238E27FC236}">
                  <a16:creationId xmlns:a16="http://schemas.microsoft.com/office/drawing/2014/main" id="{52FAEFD2-9178-4440-852B-4F138BA05A5D}"/>
                </a:ext>
              </a:extLst>
            </p:cNvPr>
            <p:cNvGrpSpPr/>
            <p:nvPr/>
          </p:nvGrpSpPr>
          <p:grpSpPr>
            <a:xfrm>
              <a:off x="5221829" y="4045573"/>
              <a:ext cx="6043739" cy="2136619"/>
              <a:chOff x="5221829" y="4045573"/>
              <a:chExt cx="6043739" cy="2136619"/>
            </a:xfrm>
          </p:grpSpPr>
          <p:pic>
            <p:nvPicPr>
              <p:cNvPr id="119" name="Picture 118">
                <a:extLst>
                  <a:ext uri="{FF2B5EF4-FFF2-40B4-BE49-F238E27FC236}">
                    <a16:creationId xmlns:a16="http://schemas.microsoft.com/office/drawing/2014/main" id="{45311810-408E-417C-92DE-104D6DEA9CFD}"/>
                  </a:ext>
                </a:extLst>
              </p:cNvPr>
              <p:cNvPicPr>
                <a:picLocks noChangeAspect="1"/>
              </p:cNvPicPr>
              <p:nvPr/>
            </p:nvPicPr>
            <p:blipFill>
              <a:blip r:embed="rId3"/>
              <a:stretch>
                <a:fillRect/>
              </a:stretch>
            </p:blipFill>
            <p:spPr>
              <a:xfrm>
                <a:off x="5279409" y="4387707"/>
                <a:ext cx="1463239" cy="1780661"/>
              </a:xfrm>
              <a:prstGeom prst="rect">
                <a:avLst/>
              </a:prstGeom>
            </p:spPr>
          </p:pic>
          <p:sp>
            <p:nvSpPr>
              <p:cNvPr id="120" name="TextBox 119">
                <a:extLst>
                  <a:ext uri="{FF2B5EF4-FFF2-40B4-BE49-F238E27FC236}">
                    <a16:creationId xmlns:a16="http://schemas.microsoft.com/office/drawing/2014/main" id="{FB8B6293-E768-4F58-B193-4B449CEEE747}"/>
                  </a:ext>
                </a:extLst>
              </p:cNvPr>
              <p:cNvSpPr txBox="1"/>
              <p:nvPr/>
            </p:nvSpPr>
            <p:spPr>
              <a:xfrm>
                <a:off x="5221829" y="4067803"/>
                <a:ext cx="2173706" cy="3140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Example of class imbalance</a:t>
                </a:r>
              </a:p>
            </p:txBody>
          </p:sp>
          <p:cxnSp>
            <p:nvCxnSpPr>
              <p:cNvPr id="121" name="Straight Arrow Connector 120">
                <a:extLst>
                  <a:ext uri="{FF2B5EF4-FFF2-40B4-BE49-F238E27FC236}">
                    <a16:creationId xmlns:a16="http://schemas.microsoft.com/office/drawing/2014/main" id="{867A5F6D-BE99-4FD4-B5AD-165ADFE3ED8E}"/>
                  </a:ext>
                </a:extLst>
              </p:cNvPr>
              <p:cNvCxnSpPr/>
              <p:nvPr/>
            </p:nvCxnSpPr>
            <p:spPr>
              <a:xfrm>
                <a:off x="6999715" y="5170669"/>
                <a:ext cx="4051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2" name="Picture 121">
                <a:extLst>
                  <a:ext uri="{FF2B5EF4-FFF2-40B4-BE49-F238E27FC236}">
                    <a16:creationId xmlns:a16="http://schemas.microsoft.com/office/drawing/2014/main" id="{CF7C5049-1058-4415-9952-554EB1BF84BF}"/>
                  </a:ext>
                </a:extLst>
              </p:cNvPr>
              <p:cNvPicPr>
                <a:picLocks noChangeAspect="1"/>
              </p:cNvPicPr>
              <p:nvPr/>
            </p:nvPicPr>
            <p:blipFill rotWithShape="1">
              <a:blip r:embed="rId4"/>
              <a:srcRect t="2181"/>
              <a:stretch/>
            </p:blipFill>
            <p:spPr>
              <a:xfrm>
                <a:off x="7688204" y="4401533"/>
                <a:ext cx="1463238" cy="1780658"/>
              </a:xfrm>
              <a:prstGeom prst="rect">
                <a:avLst/>
              </a:prstGeom>
            </p:spPr>
          </p:pic>
          <p:pic>
            <p:nvPicPr>
              <p:cNvPr id="123" name="Picture 122">
                <a:extLst>
                  <a:ext uri="{FF2B5EF4-FFF2-40B4-BE49-F238E27FC236}">
                    <a16:creationId xmlns:a16="http://schemas.microsoft.com/office/drawing/2014/main" id="{67DFAFE1-9338-48EB-93CA-124BA226436C}"/>
                  </a:ext>
                </a:extLst>
              </p:cNvPr>
              <p:cNvPicPr>
                <a:picLocks noChangeAspect="1"/>
              </p:cNvPicPr>
              <p:nvPr/>
            </p:nvPicPr>
            <p:blipFill>
              <a:blip r:embed="rId5"/>
              <a:stretch>
                <a:fillRect/>
              </a:stretch>
            </p:blipFill>
            <p:spPr>
              <a:xfrm>
                <a:off x="9838709" y="4401534"/>
                <a:ext cx="1426859" cy="1780658"/>
              </a:xfrm>
              <a:prstGeom prst="rect">
                <a:avLst/>
              </a:prstGeom>
            </p:spPr>
          </p:pic>
          <p:sp>
            <p:nvSpPr>
              <p:cNvPr id="124" name="TextBox 123">
                <a:extLst>
                  <a:ext uri="{FF2B5EF4-FFF2-40B4-BE49-F238E27FC236}">
                    <a16:creationId xmlns:a16="http://schemas.microsoft.com/office/drawing/2014/main" id="{D0D7A5DD-E377-4869-AFA8-2EA231D39434}"/>
                  </a:ext>
                </a:extLst>
              </p:cNvPr>
              <p:cNvSpPr txBox="1"/>
              <p:nvPr/>
            </p:nvSpPr>
            <p:spPr>
              <a:xfrm>
                <a:off x="7523171" y="4045573"/>
                <a:ext cx="1793302" cy="299096"/>
              </a:xfrm>
              <a:prstGeom prst="rect">
                <a:avLst/>
              </a:prstGeom>
              <a:noFill/>
            </p:spPr>
            <p:txBody>
              <a:bodyPr wrap="square" rtlCol="0">
                <a:spAutoFit/>
              </a:bodyPr>
              <a:lstStyle/>
              <a:p>
                <a:pPr defTabSz="914400">
                  <a:defRPr/>
                </a:pPr>
                <a:r>
                  <a:rPr lang="en-US" sz="1200" dirty="0">
                    <a:solidFill>
                      <a:prstClr val="black"/>
                    </a:solidFill>
                  </a:rPr>
                  <a:t>Up-sampling of minority class</a:t>
                </a:r>
              </a:p>
            </p:txBody>
          </p:sp>
        </p:grpSp>
        <p:sp>
          <p:nvSpPr>
            <p:cNvPr id="118" name="TextBox 117">
              <a:extLst>
                <a:ext uri="{FF2B5EF4-FFF2-40B4-BE49-F238E27FC236}">
                  <a16:creationId xmlns:a16="http://schemas.microsoft.com/office/drawing/2014/main" id="{BBFA7304-ED33-4B90-A957-BDCB7625C370}"/>
                </a:ext>
              </a:extLst>
            </p:cNvPr>
            <p:cNvSpPr txBox="1"/>
            <p:nvPr/>
          </p:nvSpPr>
          <p:spPr>
            <a:xfrm>
              <a:off x="9513475" y="4031747"/>
              <a:ext cx="2077325" cy="299096"/>
            </a:xfrm>
            <a:prstGeom prst="rect">
              <a:avLst/>
            </a:prstGeom>
            <a:noFill/>
          </p:spPr>
          <p:txBody>
            <a:bodyPr wrap="square" rtlCol="0">
              <a:spAutoFit/>
            </a:bodyPr>
            <a:lstStyle/>
            <a:p>
              <a:pPr defTabSz="914400">
                <a:defRPr/>
              </a:pPr>
              <a:r>
                <a:rPr lang="en-US" sz="1200" dirty="0">
                  <a:solidFill>
                    <a:prstClr val="black"/>
                  </a:solidFill>
                </a:rPr>
                <a:t>Down-sampling of majority class</a:t>
              </a:r>
            </a:p>
          </p:txBody>
        </p:sp>
      </p:grpSp>
      <p:pic>
        <p:nvPicPr>
          <p:cNvPr id="125" name="Picture 2" descr="Learning from Imbalanced Classes - Silicon Valley Data Science">
            <a:extLst>
              <a:ext uri="{FF2B5EF4-FFF2-40B4-BE49-F238E27FC236}">
                <a16:creationId xmlns:a16="http://schemas.microsoft.com/office/drawing/2014/main" id="{CB79871E-AF21-48F4-A501-5340112928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209" y="2387023"/>
            <a:ext cx="5979061" cy="36212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0BC945-A958-471A-8EBC-C51A7BDFE663}"/>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Class Imbalance</a:t>
            </a:r>
          </a:p>
        </p:txBody>
      </p:sp>
      <p:sp>
        <p:nvSpPr>
          <p:cNvPr id="17" name="TextBox 16">
            <a:extLst>
              <a:ext uri="{FF2B5EF4-FFF2-40B4-BE49-F238E27FC236}">
                <a16:creationId xmlns:a16="http://schemas.microsoft.com/office/drawing/2014/main" id="{01212379-AC4F-4E8D-9F00-427AB2D5E46F}"/>
              </a:ext>
            </a:extLst>
          </p:cNvPr>
          <p:cNvSpPr txBox="1"/>
          <p:nvPr/>
        </p:nvSpPr>
        <p:spPr>
          <a:xfrm>
            <a:off x="152409" y="562157"/>
            <a:ext cx="11322996"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t>Model may be biased towards predicting the majority class to which most of the training data points belong to</a:t>
            </a:r>
          </a:p>
          <a:p>
            <a:pPr marL="285750" indent="-285750" algn="just">
              <a:buFont typeface="Wingdings" panose="05000000000000000000" pitchFamily="2" charset="2"/>
              <a:buChar char="§"/>
            </a:pPr>
            <a:r>
              <a:rPr lang="en-US" sz="1600" u="sng" dirty="0"/>
              <a:t>Practical Examples:</a:t>
            </a:r>
            <a:r>
              <a:rPr lang="en-US" sz="1600" dirty="0"/>
              <a:t>  Defect Detection in Manufacturing, Fraud Detection in Financial Transactions etc.</a:t>
            </a:r>
          </a:p>
          <a:p>
            <a:pPr marL="285750" indent="-285750" algn="just">
              <a:buFont typeface="Wingdings" panose="05000000000000000000" pitchFamily="2" charset="2"/>
              <a:buChar char="§"/>
            </a:pPr>
            <a:r>
              <a:rPr lang="en-US" sz="1600" b="0" i="0" dirty="0">
                <a:solidFill>
                  <a:srgbClr val="292929"/>
                </a:solidFill>
                <a:effectLst/>
                <a:latin typeface="+mn-lt"/>
              </a:rPr>
              <a:t>Methods to address imbalance include Majority Under-sampling, Minority Over-sampling (like SMOTE), Unequal Class Weights</a:t>
            </a:r>
          </a:p>
          <a:p>
            <a:pPr marL="285750" indent="-285750" algn="just">
              <a:buFont typeface="Wingdings" panose="05000000000000000000" pitchFamily="2" charset="2"/>
              <a:buChar char="§"/>
            </a:pPr>
            <a:r>
              <a:rPr lang="en-US" sz="1600" dirty="0">
                <a:solidFill>
                  <a:srgbClr val="292929"/>
                </a:solidFill>
              </a:rPr>
              <a:t>Higher class weights to minority class results in lower precision of majority class.</a:t>
            </a:r>
          </a:p>
          <a:p>
            <a:pPr marL="285750" indent="-285750" algn="just">
              <a:buFont typeface="Wingdings" panose="05000000000000000000" pitchFamily="2" charset="2"/>
              <a:buChar char="§"/>
            </a:pPr>
            <a:r>
              <a:rPr lang="en-US" sz="1600" b="0" i="0" dirty="0">
                <a:solidFill>
                  <a:srgbClr val="292929"/>
                </a:solidFill>
                <a:effectLst/>
                <a:latin typeface="+mn-lt"/>
              </a:rPr>
              <a:t>Majority under-sampling leads to loss of data while Minority Over-sampling leads to training set becoming different from test set or live data</a:t>
            </a:r>
          </a:p>
          <a:p>
            <a:pPr marL="285750"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
            </a:pPr>
            <a:endParaRPr lang="en-US" sz="1600" dirty="0"/>
          </a:p>
          <a:p>
            <a:pPr algn="just"/>
            <a:endParaRPr lang="en-US" sz="1600" dirty="0"/>
          </a:p>
        </p:txBody>
      </p:sp>
      <p:sp>
        <p:nvSpPr>
          <p:cNvPr id="20" name="Rectangle 19">
            <a:extLst>
              <a:ext uri="{FF2B5EF4-FFF2-40B4-BE49-F238E27FC236}">
                <a16:creationId xmlns:a16="http://schemas.microsoft.com/office/drawing/2014/main" id="{A7144EB7-4E37-4B6A-9A8B-62505B6C616B}"/>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Every method to address class imbalance has its drawbacks and best approach varies case to case</a:t>
            </a:r>
          </a:p>
        </p:txBody>
      </p:sp>
    </p:spTree>
    <p:extLst>
      <p:ext uri="{BB962C8B-B14F-4D97-AF65-F5344CB8AC3E}">
        <p14:creationId xmlns:p14="http://schemas.microsoft.com/office/powerpoint/2010/main" val="524696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4EE589-9506-4DD2-8D4A-7C254C69F403}"/>
              </a:ext>
            </a:extLst>
          </p:cNvPr>
          <p:cNvSpPr txBox="1"/>
          <p:nvPr/>
        </p:nvSpPr>
        <p:spPr>
          <a:xfrm>
            <a:off x="281400" y="185528"/>
            <a:ext cx="6061435" cy="367645"/>
          </a:xfrm>
          <a:prstGeom prst="rect">
            <a:avLst/>
          </a:prstGeom>
          <a:noFill/>
        </p:spPr>
        <p:txBody>
          <a:bodyPr wrap="square" rtlCol="0">
            <a:spAutoFit/>
          </a:bodyPr>
          <a:lstStyle/>
          <a:p>
            <a:r>
              <a:rPr lang="en-US" sz="1800" b="1" dirty="0">
                <a:solidFill>
                  <a:schemeClr val="accent6"/>
                </a:solidFill>
              </a:rPr>
              <a:t>Data Leakage</a:t>
            </a:r>
          </a:p>
        </p:txBody>
      </p:sp>
      <p:sp>
        <p:nvSpPr>
          <p:cNvPr id="15" name="Content Placeholder 2">
            <a:extLst>
              <a:ext uri="{FF2B5EF4-FFF2-40B4-BE49-F238E27FC236}">
                <a16:creationId xmlns:a16="http://schemas.microsoft.com/office/drawing/2014/main" id="{A0B454EC-62AE-4B39-9BF6-5D1704B0F2DE}"/>
              </a:ext>
            </a:extLst>
          </p:cNvPr>
          <p:cNvSpPr txBox="1">
            <a:spLocks/>
          </p:cNvSpPr>
          <p:nvPr/>
        </p:nvSpPr>
        <p:spPr>
          <a:xfrm>
            <a:off x="257390" y="563888"/>
            <a:ext cx="8113723" cy="510235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just">
              <a:buClrTx/>
              <a:buNone/>
            </a:pPr>
            <a:r>
              <a:rPr lang="en-US" sz="1600" b="1" u="sng" dirty="0">
                <a:latin typeface="+mn-lt"/>
              </a:rPr>
              <a:t>What is Data Leakage &amp; why is it important? </a:t>
            </a:r>
          </a:p>
          <a:p>
            <a:pPr algn="just">
              <a:buClrTx/>
              <a:buFont typeface="Wingdings" panose="05000000000000000000" pitchFamily="2" charset="2"/>
              <a:buChar char="§"/>
            </a:pPr>
            <a:r>
              <a:rPr lang="en-US" sz="1600" dirty="0">
                <a:latin typeface="+mn-lt"/>
              </a:rPr>
              <a:t>Information about the X or Y variables are made available erroneously</a:t>
            </a:r>
          </a:p>
          <a:p>
            <a:pPr algn="just">
              <a:buClrTx/>
              <a:buFont typeface="Wingdings" panose="05000000000000000000" pitchFamily="2" charset="2"/>
              <a:buChar char="§"/>
            </a:pPr>
            <a:r>
              <a:rPr lang="en-US" sz="1600" dirty="0">
                <a:latin typeface="+mn-lt"/>
              </a:rPr>
              <a:t>Artificially inflates model performance during development but does much worse in production </a:t>
            </a:r>
          </a:p>
          <a:p>
            <a:pPr algn="just">
              <a:buClrTx/>
              <a:buFont typeface="Wingdings" panose="05000000000000000000" pitchFamily="2" charset="2"/>
              <a:buChar char="§"/>
            </a:pPr>
            <a:r>
              <a:rPr lang="en-US" sz="1600" dirty="0">
                <a:latin typeface="+mn-lt"/>
              </a:rPr>
              <a:t>Need to watch out for data leakage in every step of the Data Science Workflow!</a:t>
            </a:r>
          </a:p>
          <a:p>
            <a:pPr algn="just">
              <a:buClrTx/>
              <a:buFont typeface="Wingdings" panose="05000000000000000000" pitchFamily="2" charset="2"/>
              <a:buChar char="§"/>
            </a:pPr>
            <a:r>
              <a:rPr lang="en-US" sz="1600" dirty="0"/>
              <a:t>Two Types – </a:t>
            </a:r>
            <a:r>
              <a:rPr lang="en-US" sz="1600" u="sng" dirty="0"/>
              <a:t>Target Contamination</a:t>
            </a:r>
            <a:r>
              <a:rPr lang="en-US" sz="1600" dirty="0"/>
              <a:t> and </a:t>
            </a:r>
            <a:r>
              <a:rPr lang="en-US" sz="1600" u="sng" dirty="0"/>
              <a:t>Train-Test Contamination</a:t>
            </a:r>
          </a:p>
          <a:p>
            <a:pPr algn="just">
              <a:buClrTx/>
              <a:buFont typeface="Wingdings" panose="05000000000000000000" pitchFamily="2" charset="2"/>
              <a:buChar char="§"/>
            </a:pPr>
            <a:r>
              <a:rPr lang="en-US" sz="1600" b="1" u="sng" dirty="0">
                <a:latin typeface="+mn-lt"/>
              </a:rPr>
              <a:t>Target Contamination:</a:t>
            </a:r>
          </a:p>
          <a:p>
            <a:pPr lvl="1" algn="just">
              <a:buClrTx/>
              <a:buFont typeface="Wingdings" panose="05000000000000000000" pitchFamily="2" charset="2"/>
              <a:buChar char="§"/>
            </a:pPr>
            <a:r>
              <a:rPr lang="en-US" sz="1600" u="sng" dirty="0">
                <a:latin typeface="+mn-lt"/>
              </a:rPr>
              <a:t>Predict Who is Sick with Pneumonia:</a:t>
            </a:r>
            <a:r>
              <a:rPr lang="en-US" sz="1600" dirty="0">
                <a:latin typeface="+mn-lt"/>
              </a:rPr>
              <a:t> Strong relationship between them, but “</a:t>
            </a:r>
            <a:r>
              <a:rPr lang="en-US" sz="1600" dirty="0" err="1">
                <a:latin typeface="+mn-lt"/>
              </a:rPr>
              <a:t>took_antibiotic_medicine</a:t>
            </a:r>
            <a:r>
              <a:rPr lang="en-US" sz="1600" dirty="0">
                <a:latin typeface="+mn-lt"/>
              </a:rPr>
              <a:t>” is changed after the value for “</a:t>
            </a:r>
            <a:r>
              <a:rPr lang="en-US" sz="1600" dirty="0" err="1">
                <a:latin typeface="+mn-lt"/>
              </a:rPr>
              <a:t>got_pneumonia</a:t>
            </a:r>
            <a:r>
              <a:rPr lang="en-US" sz="1600" dirty="0">
                <a:latin typeface="+mn-lt"/>
              </a:rPr>
              <a:t>” is determined. In reality, even when a person gets pneumonia they won’t get antibodies unless diagnosed for it. </a:t>
            </a:r>
          </a:p>
          <a:p>
            <a:pPr marL="0" indent="0" algn="just">
              <a:buClrTx/>
              <a:buNone/>
            </a:pPr>
            <a:endParaRPr lang="en-US" sz="1600" b="1" u="sng" dirty="0">
              <a:latin typeface="+mn-lt"/>
            </a:endParaRPr>
          </a:p>
          <a:p>
            <a:pPr marL="0" indent="0" algn="just">
              <a:buClrTx/>
              <a:buNone/>
            </a:pPr>
            <a:r>
              <a:rPr lang="en-US" sz="1600" b="1" u="sng" dirty="0">
                <a:latin typeface="+mn-lt"/>
              </a:rPr>
              <a:t>Train-Test Contamination:</a:t>
            </a:r>
          </a:p>
          <a:p>
            <a:pPr marL="0" indent="0" algn="just">
              <a:buClrTx/>
              <a:buNone/>
            </a:pPr>
            <a:r>
              <a:rPr lang="en-US" sz="1600" dirty="0"/>
              <a:t>Information about Val or test Set is leaked during Data Preparation, so model’s Validation and Test Set performance is optimistic (not true)</a:t>
            </a:r>
          </a:p>
          <a:p>
            <a:pPr marL="0" indent="0" algn="just">
              <a:buClrTx/>
              <a:buNone/>
            </a:pPr>
            <a:endParaRPr lang="en-US" sz="1600" dirty="0">
              <a:latin typeface="+mn-lt"/>
            </a:endParaRPr>
          </a:p>
        </p:txBody>
      </p:sp>
      <p:sp>
        <p:nvSpPr>
          <p:cNvPr id="19" name="Rectangle 18">
            <a:extLst>
              <a:ext uri="{FF2B5EF4-FFF2-40B4-BE49-F238E27FC236}">
                <a16:creationId xmlns:a16="http://schemas.microsoft.com/office/drawing/2014/main" id="{1CA8AB16-A144-4ACE-A58B-19CF89D06469}"/>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Ensure there is no data leakage to get true estimate of model’s performance</a:t>
            </a:r>
          </a:p>
        </p:txBody>
      </p:sp>
      <p:pic>
        <p:nvPicPr>
          <p:cNvPr id="3" name="Picture 2">
            <a:extLst>
              <a:ext uri="{FF2B5EF4-FFF2-40B4-BE49-F238E27FC236}">
                <a16:creationId xmlns:a16="http://schemas.microsoft.com/office/drawing/2014/main" id="{93D57491-0A33-43BC-B1D7-CAFF724EF504}"/>
              </a:ext>
            </a:extLst>
          </p:cNvPr>
          <p:cNvPicPr>
            <a:picLocks noChangeAspect="1"/>
          </p:cNvPicPr>
          <p:nvPr/>
        </p:nvPicPr>
        <p:blipFill>
          <a:blip r:embed="rId3"/>
          <a:stretch>
            <a:fillRect/>
          </a:stretch>
        </p:blipFill>
        <p:spPr>
          <a:xfrm>
            <a:off x="7543800" y="1730605"/>
            <a:ext cx="4554096" cy="1095599"/>
          </a:xfrm>
          <a:prstGeom prst="rect">
            <a:avLst/>
          </a:prstGeom>
        </p:spPr>
      </p:pic>
    </p:spTree>
    <p:extLst>
      <p:ext uri="{BB962C8B-B14F-4D97-AF65-F5344CB8AC3E}">
        <p14:creationId xmlns:p14="http://schemas.microsoft.com/office/powerpoint/2010/main" val="129470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4EE589-9506-4DD2-8D4A-7C254C69F403}"/>
              </a:ext>
            </a:extLst>
          </p:cNvPr>
          <p:cNvSpPr txBox="1"/>
          <p:nvPr/>
        </p:nvSpPr>
        <p:spPr>
          <a:xfrm>
            <a:off x="281400" y="185528"/>
            <a:ext cx="6061435" cy="367645"/>
          </a:xfrm>
          <a:prstGeom prst="rect">
            <a:avLst/>
          </a:prstGeom>
          <a:noFill/>
        </p:spPr>
        <p:txBody>
          <a:bodyPr wrap="square" rtlCol="0">
            <a:spAutoFit/>
          </a:bodyPr>
          <a:lstStyle/>
          <a:p>
            <a:r>
              <a:rPr lang="en-US" sz="1800" b="1" dirty="0">
                <a:solidFill>
                  <a:schemeClr val="accent6"/>
                </a:solidFill>
              </a:rPr>
              <a:t>Data Leakage</a:t>
            </a:r>
          </a:p>
        </p:txBody>
      </p:sp>
      <p:sp>
        <p:nvSpPr>
          <p:cNvPr id="15" name="Content Placeholder 2">
            <a:extLst>
              <a:ext uri="{FF2B5EF4-FFF2-40B4-BE49-F238E27FC236}">
                <a16:creationId xmlns:a16="http://schemas.microsoft.com/office/drawing/2014/main" id="{A0B454EC-62AE-4B39-9BF6-5D1704B0F2DE}"/>
              </a:ext>
            </a:extLst>
          </p:cNvPr>
          <p:cNvSpPr txBox="1">
            <a:spLocks/>
          </p:cNvSpPr>
          <p:nvPr/>
        </p:nvSpPr>
        <p:spPr>
          <a:xfrm>
            <a:off x="159418" y="529403"/>
            <a:ext cx="7308182" cy="510235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0"/>
              </a:spcBef>
              <a:spcAft>
                <a:spcPts val="600"/>
              </a:spcAft>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just">
              <a:buClrTx/>
              <a:buNone/>
            </a:pPr>
            <a:r>
              <a:rPr lang="en-US" sz="1600" b="1" u="sng" dirty="0">
                <a:latin typeface="+mn-lt"/>
              </a:rPr>
              <a:t>Train-Test Contamination</a:t>
            </a:r>
          </a:p>
          <a:p>
            <a:pPr algn="just">
              <a:buClrTx/>
              <a:buFont typeface="Wingdings" panose="05000000000000000000" pitchFamily="2" charset="2"/>
              <a:buChar char="§"/>
            </a:pPr>
            <a:r>
              <a:rPr lang="en-US" sz="1600" u="sng" dirty="0"/>
              <a:t>Scaling:</a:t>
            </a:r>
            <a:r>
              <a:rPr lang="en-US" sz="1600" dirty="0"/>
              <a:t> Min and max values of Test and Val Set (entire data) are considered for scaling training data – so already what range of values the model can expect is leaked! Similarly mean and std dev for standardization</a:t>
            </a:r>
          </a:p>
          <a:p>
            <a:pPr algn="just">
              <a:buClrTx/>
              <a:buFont typeface="Wingdings" panose="05000000000000000000" pitchFamily="2" charset="2"/>
              <a:buChar char="§"/>
            </a:pPr>
            <a:r>
              <a:rPr lang="en-US" sz="1600" u="sng" dirty="0"/>
              <a:t>Feature Selection: </a:t>
            </a:r>
          </a:p>
          <a:p>
            <a:pPr lvl="1" algn="just">
              <a:buClrTx/>
              <a:buFont typeface="Wingdings" panose="05000000000000000000" pitchFamily="2" charset="2"/>
              <a:buChar char="§"/>
            </a:pPr>
            <a:r>
              <a:rPr lang="en-US" sz="1600" dirty="0"/>
              <a:t>If </a:t>
            </a:r>
            <a:r>
              <a:rPr lang="en-US" sz="1600" dirty="0" err="1"/>
              <a:t>val</a:t>
            </a:r>
            <a:r>
              <a:rPr lang="en-US" sz="1600" dirty="0"/>
              <a:t> set and test set values are included for RFE, Correlation Analysis, Select K Best  methods, model already knows what values their features will have.</a:t>
            </a:r>
          </a:p>
          <a:p>
            <a:pPr lvl="1" algn="just">
              <a:buClrTx/>
              <a:buFont typeface="Wingdings" panose="05000000000000000000" pitchFamily="2" charset="2"/>
              <a:buChar char="§"/>
            </a:pPr>
            <a:r>
              <a:rPr lang="en-US" sz="1600" u="sng" dirty="0"/>
              <a:t>PCA: </a:t>
            </a:r>
            <a:r>
              <a:rPr lang="en-US" sz="1600" dirty="0"/>
              <a:t>Cannot include Val &amp; Test set data to derive the Principal Components</a:t>
            </a:r>
          </a:p>
          <a:p>
            <a:pPr algn="just">
              <a:buClrTx/>
              <a:buFont typeface="Wingdings" panose="05000000000000000000" pitchFamily="2" charset="2"/>
              <a:buChar char="§"/>
            </a:pPr>
            <a:r>
              <a:rPr lang="en-US" sz="1600" u="sng" dirty="0"/>
              <a:t>Feature Encoding:</a:t>
            </a:r>
            <a:r>
              <a:rPr lang="en-US" sz="1600" dirty="0"/>
              <a:t> What type of categories can occur in Test Set must not be known</a:t>
            </a:r>
            <a:endParaRPr lang="en-US" sz="1800" dirty="0"/>
          </a:p>
          <a:p>
            <a:pPr marL="0" indent="0" algn="just">
              <a:buClrTx/>
              <a:buNone/>
            </a:pPr>
            <a:r>
              <a:rPr lang="en-US" sz="1600" b="1" u="sng" dirty="0">
                <a:latin typeface="+mn-lt"/>
              </a:rPr>
              <a:t>Train-Test Contamination Prevention – Follow Workflow IN THAT ORDER:</a:t>
            </a:r>
          </a:p>
          <a:p>
            <a:pPr marL="0" indent="0" algn="just">
              <a:buClrTx/>
              <a:buNone/>
            </a:pPr>
            <a:r>
              <a:rPr lang="en-US" sz="1600" dirty="0"/>
              <a:t>1. Split Data – Train, Test (Val also if doing hyper-parameter tuning)</a:t>
            </a:r>
          </a:p>
          <a:p>
            <a:pPr marL="0" indent="0" algn="just">
              <a:buClrTx/>
              <a:buNone/>
            </a:pPr>
            <a:r>
              <a:rPr lang="en-US" sz="1600" dirty="0"/>
              <a:t>2. Fit Data Preparation on Training Dataset (say </a:t>
            </a:r>
            <a:r>
              <a:rPr lang="en-US" sz="1600" dirty="0" err="1"/>
              <a:t>MinMax</a:t>
            </a:r>
            <a:r>
              <a:rPr lang="en-US" sz="1600" dirty="0"/>
              <a:t> or Standard Scaler class)</a:t>
            </a:r>
          </a:p>
          <a:p>
            <a:pPr marL="0" indent="0" algn="just">
              <a:buClrTx/>
              <a:buNone/>
            </a:pPr>
            <a:r>
              <a:rPr lang="en-US" sz="1600" dirty="0"/>
              <a:t>3. Apply as-is (NOT FIT) Data Preparation to Train, Val and Test Datasets.</a:t>
            </a:r>
          </a:p>
        </p:txBody>
      </p:sp>
      <p:sp>
        <p:nvSpPr>
          <p:cNvPr id="19" name="Rectangle 18">
            <a:extLst>
              <a:ext uri="{FF2B5EF4-FFF2-40B4-BE49-F238E27FC236}">
                <a16:creationId xmlns:a16="http://schemas.microsoft.com/office/drawing/2014/main" id="{1CA8AB16-A144-4ACE-A58B-19CF89D06469}"/>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Always perform train-test split BEFORE you do any sort of data preparation or feature engineering</a:t>
            </a:r>
          </a:p>
        </p:txBody>
      </p:sp>
      <p:grpSp>
        <p:nvGrpSpPr>
          <p:cNvPr id="9" name="Group 8">
            <a:extLst>
              <a:ext uri="{FF2B5EF4-FFF2-40B4-BE49-F238E27FC236}">
                <a16:creationId xmlns:a16="http://schemas.microsoft.com/office/drawing/2014/main" id="{A4978E40-075C-4536-AD9C-1EEB1619B69A}"/>
              </a:ext>
            </a:extLst>
          </p:cNvPr>
          <p:cNvGrpSpPr/>
          <p:nvPr/>
        </p:nvGrpSpPr>
        <p:grpSpPr>
          <a:xfrm>
            <a:off x="7467600" y="3939922"/>
            <a:ext cx="4648200" cy="2041235"/>
            <a:chOff x="7467600" y="3885492"/>
            <a:chExt cx="4648200" cy="2041235"/>
          </a:xfrm>
        </p:grpSpPr>
        <p:pic>
          <p:nvPicPr>
            <p:cNvPr id="6" name="Picture 5">
              <a:extLst>
                <a:ext uri="{FF2B5EF4-FFF2-40B4-BE49-F238E27FC236}">
                  <a16:creationId xmlns:a16="http://schemas.microsoft.com/office/drawing/2014/main" id="{7F0E0B2C-F6A6-41AC-A6AA-F8B6B9ED3CAE}"/>
                </a:ext>
              </a:extLst>
            </p:cNvPr>
            <p:cNvPicPr>
              <a:picLocks noChangeAspect="1"/>
            </p:cNvPicPr>
            <p:nvPr/>
          </p:nvPicPr>
          <p:blipFill>
            <a:blip r:embed="rId3"/>
            <a:stretch>
              <a:fillRect/>
            </a:stretch>
          </p:blipFill>
          <p:spPr>
            <a:xfrm>
              <a:off x="7467600" y="4359706"/>
              <a:ext cx="4648200" cy="1567021"/>
            </a:xfrm>
            <a:prstGeom prst="rect">
              <a:avLst/>
            </a:prstGeom>
          </p:spPr>
        </p:pic>
        <p:sp>
          <p:nvSpPr>
            <p:cNvPr id="7" name="TextBox 6">
              <a:extLst>
                <a:ext uri="{FF2B5EF4-FFF2-40B4-BE49-F238E27FC236}">
                  <a16:creationId xmlns:a16="http://schemas.microsoft.com/office/drawing/2014/main" id="{DDA381BC-8159-42CD-8E60-89F5441A83BF}"/>
                </a:ext>
              </a:extLst>
            </p:cNvPr>
            <p:cNvSpPr txBox="1"/>
            <p:nvPr/>
          </p:nvSpPr>
          <p:spPr>
            <a:xfrm>
              <a:off x="9448800" y="3885492"/>
              <a:ext cx="772886" cy="707886"/>
            </a:xfrm>
            <a:prstGeom prst="rect">
              <a:avLst/>
            </a:prstGeom>
            <a:noFill/>
          </p:spPr>
          <p:txBody>
            <a:bodyPr wrap="square" rtlCol="0">
              <a:spAutoFit/>
            </a:bodyPr>
            <a:lstStyle/>
            <a:p>
              <a:pPr algn="ctr"/>
              <a:r>
                <a:rPr lang="en-US" sz="4000" dirty="0">
                  <a:solidFill>
                    <a:srgbClr val="00B050"/>
                  </a:solidFill>
                  <a:sym typeface="Wingdings" panose="05000000000000000000" pitchFamily="2" charset="2"/>
                </a:rPr>
                <a:t></a:t>
              </a:r>
              <a:endParaRPr lang="en-US" sz="4000" dirty="0">
                <a:solidFill>
                  <a:srgbClr val="00B050"/>
                </a:solidFill>
              </a:endParaRPr>
            </a:p>
          </p:txBody>
        </p:sp>
      </p:grpSp>
      <p:grpSp>
        <p:nvGrpSpPr>
          <p:cNvPr id="8" name="Group 7">
            <a:extLst>
              <a:ext uri="{FF2B5EF4-FFF2-40B4-BE49-F238E27FC236}">
                <a16:creationId xmlns:a16="http://schemas.microsoft.com/office/drawing/2014/main" id="{DE2B350E-9F79-4954-B4B6-296AE3D2F63A}"/>
              </a:ext>
            </a:extLst>
          </p:cNvPr>
          <p:cNvGrpSpPr/>
          <p:nvPr/>
        </p:nvGrpSpPr>
        <p:grpSpPr>
          <a:xfrm>
            <a:off x="7467600" y="2035040"/>
            <a:ext cx="4648200" cy="1926104"/>
            <a:chOff x="7467600" y="830022"/>
            <a:chExt cx="4648200" cy="1926104"/>
          </a:xfrm>
        </p:grpSpPr>
        <p:pic>
          <p:nvPicPr>
            <p:cNvPr id="4" name="Picture 3">
              <a:extLst>
                <a:ext uri="{FF2B5EF4-FFF2-40B4-BE49-F238E27FC236}">
                  <a16:creationId xmlns:a16="http://schemas.microsoft.com/office/drawing/2014/main" id="{1C4CC357-D520-4E55-BBA4-C78DA00D920E}"/>
                </a:ext>
              </a:extLst>
            </p:cNvPr>
            <p:cNvPicPr>
              <a:picLocks noChangeAspect="1"/>
            </p:cNvPicPr>
            <p:nvPr/>
          </p:nvPicPr>
          <p:blipFill>
            <a:blip r:embed="rId4"/>
            <a:stretch>
              <a:fillRect/>
            </a:stretch>
          </p:blipFill>
          <p:spPr>
            <a:xfrm>
              <a:off x="7467600" y="1403902"/>
              <a:ext cx="4648200" cy="1352224"/>
            </a:xfrm>
            <a:prstGeom prst="rect">
              <a:avLst/>
            </a:prstGeom>
          </p:spPr>
        </p:pic>
        <p:sp>
          <p:nvSpPr>
            <p:cNvPr id="11" name="TextBox 10">
              <a:extLst>
                <a:ext uri="{FF2B5EF4-FFF2-40B4-BE49-F238E27FC236}">
                  <a16:creationId xmlns:a16="http://schemas.microsoft.com/office/drawing/2014/main" id="{5F042374-B97A-4F18-A711-DE2E042B8BA2}"/>
                </a:ext>
              </a:extLst>
            </p:cNvPr>
            <p:cNvSpPr txBox="1"/>
            <p:nvPr/>
          </p:nvSpPr>
          <p:spPr>
            <a:xfrm>
              <a:off x="9421587" y="830022"/>
              <a:ext cx="772886" cy="707886"/>
            </a:xfrm>
            <a:prstGeom prst="rect">
              <a:avLst/>
            </a:prstGeom>
            <a:noFill/>
          </p:spPr>
          <p:txBody>
            <a:bodyPr wrap="square" rtlCol="0">
              <a:spAutoFit/>
            </a:bodyPr>
            <a:lstStyle/>
            <a:p>
              <a:pPr algn="ctr"/>
              <a:r>
                <a:rPr lang="en-US" sz="4000" dirty="0">
                  <a:solidFill>
                    <a:srgbClr val="FF0000"/>
                  </a:solidFill>
                  <a:sym typeface="Wingdings" panose="05000000000000000000" pitchFamily="2" charset="2"/>
                </a:rPr>
                <a:t></a:t>
              </a:r>
              <a:endParaRPr lang="en-US" sz="4000" dirty="0">
                <a:solidFill>
                  <a:srgbClr val="FF0000"/>
                </a:solidFill>
              </a:endParaRPr>
            </a:p>
          </p:txBody>
        </p:sp>
      </p:grpSp>
    </p:spTree>
    <p:extLst>
      <p:ext uri="{BB962C8B-B14F-4D97-AF65-F5344CB8AC3E}">
        <p14:creationId xmlns:p14="http://schemas.microsoft.com/office/powerpoint/2010/main" val="3168281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E5AD-0B03-4F50-A41B-FEACFB717E38}"/>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9A801E85-D185-4FD2-B993-857E2A23A7F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21625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E5AD-0B03-4F50-A41B-FEACFB717E38}"/>
              </a:ext>
            </a:extLst>
          </p:cNvPr>
          <p:cNvSpPr>
            <a:spLocks noGrp="1"/>
          </p:cNvSpPr>
          <p:nvPr>
            <p:ph type="ctrTitle"/>
          </p:nvPr>
        </p:nvSpPr>
        <p:spPr/>
        <p:txBody>
          <a:bodyPr/>
          <a:lstStyle/>
          <a:p>
            <a:r>
              <a:rPr lang="en-US" dirty="0"/>
              <a:t>APPENDIX</a:t>
            </a:r>
          </a:p>
        </p:txBody>
      </p:sp>
      <p:sp>
        <p:nvSpPr>
          <p:cNvPr id="3" name="Subtitle 2">
            <a:extLst>
              <a:ext uri="{FF2B5EF4-FFF2-40B4-BE49-F238E27FC236}">
                <a16:creationId xmlns:a16="http://schemas.microsoft.com/office/drawing/2014/main" id="{9A801E85-D185-4FD2-B993-857E2A23A7F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7434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E173FB8-C99F-4B16-97B2-DBD9FEE18285}"/>
              </a:ext>
            </a:extLst>
          </p:cNvPr>
          <p:cNvSpPr>
            <a:spLocks noGrp="1"/>
          </p:cNvSpPr>
          <p:nvPr>
            <p:ph type="title"/>
          </p:nvPr>
        </p:nvSpPr>
        <p:spPr>
          <a:xfrm>
            <a:off x="506036" y="147286"/>
            <a:ext cx="10515600" cy="1325563"/>
          </a:xfrm>
        </p:spPr>
        <p:txBody>
          <a:bodyPr/>
          <a:lstStyle/>
          <a:p>
            <a:r>
              <a:rPr lang="en-US"/>
              <a:t>ML Basics</a:t>
            </a:r>
          </a:p>
        </p:txBody>
      </p:sp>
      <p:grpSp>
        <p:nvGrpSpPr>
          <p:cNvPr id="46" name="Group 45">
            <a:extLst>
              <a:ext uri="{FF2B5EF4-FFF2-40B4-BE49-F238E27FC236}">
                <a16:creationId xmlns:a16="http://schemas.microsoft.com/office/drawing/2014/main" id="{6FDC6AAF-8EFE-4B48-B6BE-75D363C8E2E1}"/>
              </a:ext>
            </a:extLst>
          </p:cNvPr>
          <p:cNvGrpSpPr/>
          <p:nvPr/>
        </p:nvGrpSpPr>
        <p:grpSpPr>
          <a:xfrm>
            <a:off x="6281057" y="277763"/>
            <a:ext cx="5747658" cy="3641095"/>
            <a:chOff x="4103913" y="560791"/>
            <a:chExt cx="7783287" cy="4498345"/>
          </a:xfrm>
        </p:grpSpPr>
        <p:pic>
          <p:nvPicPr>
            <p:cNvPr id="24580" name="Picture 4" descr="Types of Data Analytics in Healthcare">
              <a:extLst>
                <a:ext uri="{FF2B5EF4-FFF2-40B4-BE49-F238E27FC236}">
                  <a16:creationId xmlns:a16="http://schemas.microsoft.com/office/drawing/2014/main" id="{BEC2EAF4-7D34-47D7-BD20-5CB54AC4E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913" y="930123"/>
              <a:ext cx="7432221" cy="41290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4FC081-BDB4-4820-9848-A86A0435A818}"/>
                </a:ext>
              </a:extLst>
            </p:cNvPr>
            <p:cNvSpPr txBox="1"/>
            <p:nvPr/>
          </p:nvSpPr>
          <p:spPr>
            <a:xfrm>
              <a:off x="4528457" y="560791"/>
              <a:ext cx="7358743" cy="369332"/>
            </a:xfrm>
            <a:prstGeom prst="rect">
              <a:avLst/>
            </a:prstGeom>
            <a:noFill/>
          </p:spPr>
          <p:txBody>
            <a:bodyPr wrap="square" rtlCol="0">
              <a:spAutoFit/>
            </a:bodyPr>
            <a:lstStyle/>
            <a:p>
              <a:pPr algn="ctr"/>
              <a:r>
                <a:rPr lang="en-US" b="1"/>
                <a:t>Types of Data Analysis</a:t>
              </a:r>
            </a:p>
          </p:txBody>
        </p:sp>
      </p:grpSp>
      <p:sp>
        <p:nvSpPr>
          <p:cNvPr id="47" name="TextBox 46">
            <a:extLst>
              <a:ext uri="{FF2B5EF4-FFF2-40B4-BE49-F238E27FC236}">
                <a16:creationId xmlns:a16="http://schemas.microsoft.com/office/drawing/2014/main" id="{CC24A131-E732-4189-B779-F5D593E89F1F}"/>
              </a:ext>
            </a:extLst>
          </p:cNvPr>
          <p:cNvSpPr txBox="1"/>
          <p:nvPr/>
        </p:nvSpPr>
        <p:spPr>
          <a:xfrm>
            <a:off x="506036" y="1649460"/>
            <a:ext cx="4301339" cy="369332"/>
          </a:xfrm>
          <a:prstGeom prst="rect">
            <a:avLst/>
          </a:prstGeom>
          <a:noFill/>
        </p:spPr>
        <p:txBody>
          <a:bodyPr wrap="square" rtlCol="0">
            <a:spAutoFit/>
          </a:bodyPr>
          <a:lstStyle/>
          <a:p>
            <a:pPr algn="ctr"/>
            <a:r>
              <a:rPr lang="en-US" b="1"/>
              <a:t>Types of Machine Learning Problems</a:t>
            </a:r>
          </a:p>
        </p:txBody>
      </p:sp>
      <p:pic>
        <p:nvPicPr>
          <p:cNvPr id="24584" name="Picture 8" descr="What are the types of machine learning? | by Hunter Heidenreich | Towards  Data Science">
            <a:extLst>
              <a:ext uri="{FF2B5EF4-FFF2-40B4-BE49-F238E27FC236}">
                <a16:creationId xmlns:a16="http://schemas.microsoft.com/office/drawing/2014/main" id="{A116BAE3-32CE-4293-B9DD-E4154377E2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758" y="2100365"/>
            <a:ext cx="573405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98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E173FB8-C99F-4B16-97B2-DBD9FEE18285}"/>
              </a:ext>
            </a:extLst>
          </p:cNvPr>
          <p:cNvSpPr>
            <a:spLocks noGrp="1"/>
          </p:cNvSpPr>
          <p:nvPr>
            <p:ph type="title"/>
          </p:nvPr>
        </p:nvSpPr>
        <p:spPr>
          <a:xfrm>
            <a:off x="506036" y="147286"/>
            <a:ext cx="10515600" cy="1325563"/>
          </a:xfrm>
        </p:spPr>
        <p:txBody>
          <a:bodyPr/>
          <a:lstStyle/>
          <a:p>
            <a:r>
              <a:rPr lang="en-US" dirty="0"/>
              <a:t>ML Basics</a:t>
            </a:r>
          </a:p>
        </p:txBody>
      </p:sp>
      <p:sp>
        <p:nvSpPr>
          <p:cNvPr id="15" name="Content Placeholder 2">
            <a:extLst>
              <a:ext uri="{FF2B5EF4-FFF2-40B4-BE49-F238E27FC236}">
                <a16:creationId xmlns:a16="http://schemas.microsoft.com/office/drawing/2014/main" id="{982AB9EC-6036-4D5E-A109-4C65E83B2A14}"/>
              </a:ext>
            </a:extLst>
          </p:cNvPr>
          <p:cNvSpPr>
            <a:spLocks noGrp="1"/>
          </p:cNvSpPr>
          <p:nvPr>
            <p:ph idx="1"/>
          </p:nvPr>
        </p:nvSpPr>
        <p:spPr>
          <a:xfrm>
            <a:off x="430367" y="690257"/>
            <a:ext cx="10591269" cy="2596878"/>
          </a:xfrm>
        </p:spPr>
        <p:txBody>
          <a:bodyPr>
            <a:normAutofit fontScale="85000" lnSpcReduction="10000"/>
          </a:bodyPr>
          <a:lstStyle/>
          <a:p>
            <a:pPr marL="0" indent="0">
              <a:buNone/>
            </a:pPr>
            <a:r>
              <a:rPr lang="en-US" sz="2000" b="1" dirty="0">
                <a:solidFill>
                  <a:schemeClr val="accent6"/>
                </a:solidFill>
                <a:latin typeface="+mn-lt"/>
              </a:rPr>
              <a:t>Linear Regression</a:t>
            </a:r>
          </a:p>
          <a:p>
            <a:r>
              <a:rPr lang="en-US" sz="2000" b="1" dirty="0">
                <a:latin typeface="+mn-lt"/>
              </a:rPr>
              <a:t>Base model structure</a:t>
            </a:r>
            <a:endParaRPr lang="en-US" sz="1600" b="1" dirty="0">
              <a:latin typeface="+mn-lt"/>
            </a:endParaRPr>
          </a:p>
          <a:p>
            <a:pPr lvl="1"/>
            <a:r>
              <a:rPr lang="en-US" sz="1700" dirty="0">
                <a:latin typeface="+mn-lt"/>
              </a:rPr>
              <a:t>Where x is independent(input) variable and y is dependent variable.  </a:t>
            </a:r>
            <a:r>
              <a:rPr lang="el-GR" sz="1700" dirty="0">
                <a:latin typeface="+mn-lt"/>
              </a:rPr>
              <a:t>ϴ</a:t>
            </a:r>
            <a:r>
              <a:rPr lang="en-US" sz="1700" baseline="-25000" dirty="0">
                <a:latin typeface="+mn-lt"/>
              </a:rPr>
              <a:t>1-2</a:t>
            </a:r>
            <a:r>
              <a:rPr lang="en-US" sz="1700" dirty="0">
                <a:latin typeface="+mn-lt"/>
              </a:rPr>
              <a:t> are model weights</a:t>
            </a:r>
          </a:p>
          <a:p>
            <a:r>
              <a:rPr lang="en-US" sz="2000" b="1" dirty="0">
                <a:latin typeface="+mn-lt"/>
              </a:rPr>
              <a:t>Test train split</a:t>
            </a:r>
          </a:p>
          <a:p>
            <a:pPr lvl="1"/>
            <a:r>
              <a:rPr lang="en-US" sz="1700" dirty="0">
                <a:latin typeface="+mn-lt"/>
              </a:rPr>
              <a:t>We split processed input data in test set and training set, usually in 20:80 ratio.</a:t>
            </a:r>
          </a:p>
          <a:p>
            <a:pPr lvl="1"/>
            <a:r>
              <a:rPr lang="en-US" sz="1700" dirty="0">
                <a:latin typeface="+mn-lt"/>
              </a:rPr>
              <a:t>Training set is used to train model/optimize the cost function and test set is used to evaluate performance of trained model</a:t>
            </a:r>
          </a:p>
          <a:p>
            <a:r>
              <a:rPr lang="en-US" sz="2000" b="1" dirty="0">
                <a:latin typeface="+mn-lt"/>
              </a:rPr>
              <a:t>Evaluation Metrics: </a:t>
            </a:r>
            <a:r>
              <a:rPr lang="en-US" sz="2000" dirty="0">
                <a:latin typeface="+mn-lt"/>
              </a:rPr>
              <a:t>MSE, MAE, RMSE, R2</a:t>
            </a:r>
          </a:p>
        </p:txBody>
      </p:sp>
      <p:pic>
        <p:nvPicPr>
          <p:cNvPr id="40" name="Picture 39">
            <a:extLst>
              <a:ext uri="{FF2B5EF4-FFF2-40B4-BE49-F238E27FC236}">
                <a16:creationId xmlns:a16="http://schemas.microsoft.com/office/drawing/2014/main" id="{491083EC-D4CF-48D7-B39A-590A9966ACC3}"/>
              </a:ext>
            </a:extLst>
          </p:cNvPr>
          <p:cNvPicPr>
            <a:picLocks noChangeAspect="1"/>
          </p:cNvPicPr>
          <p:nvPr/>
        </p:nvPicPr>
        <p:blipFill>
          <a:blip r:embed="rId3"/>
          <a:stretch>
            <a:fillRect/>
          </a:stretch>
        </p:blipFill>
        <p:spPr>
          <a:xfrm>
            <a:off x="2944185" y="1113719"/>
            <a:ext cx="1378870" cy="265355"/>
          </a:xfrm>
          <a:prstGeom prst="rect">
            <a:avLst/>
          </a:prstGeom>
        </p:spPr>
      </p:pic>
      <p:grpSp>
        <p:nvGrpSpPr>
          <p:cNvPr id="2" name="Group 1">
            <a:extLst>
              <a:ext uri="{FF2B5EF4-FFF2-40B4-BE49-F238E27FC236}">
                <a16:creationId xmlns:a16="http://schemas.microsoft.com/office/drawing/2014/main" id="{937471DE-1214-4EE7-ABFF-8CCDD62BFA2A}"/>
              </a:ext>
            </a:extLst>
          </p:cNvPr>
          <p:cNvGrpSpPr/>
          <p:nvPr/>
        </p:nvGrpSpPr>
        <p:grpSpPr>
          <a:xfrm>
            <a:off x="816429" y="3429000"/>
            <a:ext cx="6096000" cy="2596878"/>
            <a:chOff x="1183747" y="3268156"/>
            <a:chExt cx="9160177" cy="3305157"/>
          </a:xfrm>
        </p:grpSpPr>
        <p:grpSp>
          <p:nvGrpSpPr>
            <p:cNvPr id="41" name="Group 40">
              <a:extLst>
                <a:ext uri="{FF2B5EF4-FFF2-40B4-BE49-F238E27FC236}">
                  <a16:creationId xmlns:a16="http://schemas.microsoft.com/office/drawing/2014/main" id="{B6E12F93-B398-42AE-803F-3190752E70AA}"/>
                </a:ext>
              </a:extLst>
            </p:cNvPr>
            <p:cNvGrpSpPr/>
            <p:nvPr/>
          </p:nvGrpSpPr>
          <p:grpSpPr>
            <a:xfrm>
              <a:off x="1183747" y="3268156"/>
              <a:ext cx="9160177" cy="3305157"/>
              <a:chOff x="900609" y="4772676"/>
              <a:chExt cx="6455432" cy="1804587"/>
            </a:xfrm>
          </p:grpSpPr>
          <p:pic>
            <p:nvPicPr>
              <p:cNvPr id="42" name="Picture 41">
                <a:extLst>
                  <a:ext uri="{FF2B5EF4-FFF2-40B4-BE49-F238E27FC236}">
                    <a16:creationId xmlns:a16="http://schemas.microsoft.com/office/drawing/2014/main" id="{B105CE27-AE0E-42A9-8619-8C29E66983E0}"/>
                  </a:ext>
                </a:extLst>
              </p:cNvPr>
              <p:cNvPicPr>
                <a:picLocks noChangeAspect="1"/>
              </p:cNvPicPr>
              <p:nvPr/>
            </p:nvPicPr>
            <p:blipFill>
              <a:blip r:embed="rId4"/>
              <a:stretch>
                <a:fillRect/>
              </a:stretch>
            </p:blipFill>
            <p:spPr>
              <a:xfrm>
                <a:off x="4745866" y="4909954"/>
                <a:ext cx="1954823" cy="306639"/>
              </a:xfrm>
              <a:prstGeom prst="rect">
                <a:avLst/>
              </a:prstGeom>
            </p:spPr>
          </p:pic>
          <p:pic>
            <p:nvPicPr>
              <p:cNvPr id="43" name="Picture 42">
                <a:extLst>
                  <a:ext uri="{FF2B5EF4-FFF2-40B4-BE49-F238E27FC236}">
                    <a16:creationId xmlns:a16="http://schemas.microsoft.com/office/drawing/2014/main" id="{BAB67EE1-427B-4C34-84AD-A46E94E6A049}"/>
                  </a:ext>
                </a:extLst>
              </p:cNvPr>
              <p:cNvPicPr>
                <a:picLocks noChangeAspect="1"/>
              </p:cNvPicPr>
              <p:nvPr/>
            </p:nvPicPr>
            <p:blipFill>
              <a:blip r:embed="rId5"/>
              <a:stretch>
                <a:fillRect/>
              </a:stretch>
            </p:blipFill>
            <p:spPr>
              <a:xfrm>
                <a:off x="4745866" y="5318442"/>
                <a:ext cx="1860748" cy="306640"/>
              </a:xfrm>
              <a:prstGeom prst="rect">
                <a:avLst/>
              </a:prstGeom>
            </p:spPr>
          </p:pic>
          <p:pic>
            <p:nvPicPr>
              <p:cNvPr id="44" name="Picture 43">
                <a:extLst>
                  <a:ext uri="{FF2B5EF4-FFF2-40B4-BE49-F238E27FC236}">
                    <a16:creationId xmlns:a16="http://schemas.microsoft.com/office/drawing/2014/main" id="{B463C5F1-35AD-48B6-BEF5-C6064AC5E06F}"/>
                  </a:ext>
                </a:extLst>
              </p:cNvPr>
              <p:cNvPicPr>
                <a:picLocks noChangeAspect="1"/>
              </p:cNvPicPr>
              <p:nvPr/>
            </p:nvPicPr>
            <p:blipFill>
              <a:blip r:embed="rId6"/>
              <a:stretch>
                <a:fillRect/>
              </a:stretch>
            </p:blipFill>
            <p:spPr>
              <a:xfrm>
                <a:off x="4745866" y="5703118"/>
                <a:ext cx="2610175" cy="299232"/>
              </a:xfrm>
              <a:prstGeom prst="rect">
                <a:avLst/>
              </a:prstGeom>
            </p:spPr>
          </p:pic>
          <p:pic>
            <p:nvPicPr>
              <p:cNvPr id="45" name="Picture 4" descr="Mean Squared Error or R-Squared - Which one to use? - Data Analytics">
                <a:extLst>
                  <a:ext uri="{FF2B5EF4-FFF2-40B4-BE49-F238E27FC236}">
                    <a16:creationId xmlns:a16="http://schemas.microsoft.com/office/drawing/2014/main" id="{220ABE04-8652-4B57-8FCA-EB54EDB0399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01" t="3453" r="9308" b="4847"/>
              <a:stretch/>
            </p:blipFill>
            <p:spPr bwMode="auto">
              <a:xfrm>
                <a:off x="900609" y="4772676"/>
                <a:ext cx="3647328" cy="180458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FA8E675F-5328-403D-97AB-BA8629C44904}"/>
                </a:ext>
              </a:extLst>
            </p:cNvPr>
            <p:cNvPicPr>
              <a:picLocks noChangeAspect="1"/>
            </p:cNvPicPr>
            <p:nvPr/>
          </p:nvPicPr>
          <p:blipFill>
            <a:blip r:embed="rId8"/>
            <a:stretch>
              <a:fillRect/>
            </a:stretch>
          </p:blipFill>
          <p:spPr>
            <a:xfrm>
              <a:off x="6776780" y="5559428"/>
              <a:ext cx="2958473" cy="894797"/>
            </a:xfrm>
            <a:prstGeom prst="rect">
              <a:avLst/>
            </a:prstGeom>
          </p:spPr>
        </p:pic>
      </p:grpSp>
    </p:spTree>
    <p:extLst>
      <p:ext uri="{BB962C8B-B14F-4D97-AF65-F5344CB8AC3E}">
        <p14:creationId xmlns:p14="http://schemas.microsoft.com/office/powerpoint/2010/main" val="167486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524408C-C2F4-4E56-B75D-332F09A265EE}"/>
              </a:ext>
            </a:extLst>
          </p:cNvPr>
          <p:cNvSpPr>
            <a:spLocks noGrp="1"/>
          </p:cNvSpPr>
          <p:nvPr>
            <p:ph type="title"/>
          </p:nvPr>
        </p:nvSpPr>
        <p:spPr>
          <a:xfrm>
            <a:off x="418574" y="209361"/>
            <a:ext cx="2732314" cy="465326"/>
          </a:xfrm>
        </p:spPr>
        <p:txBody>
          <a:bodyPr>
            <a:normAutofit fontScale="90000"/>
          </a:bodyPr>
          <a:lstStyle/>
          <a:p>
            <a:r>
              <a:rPr lang="en-US"/>
              <a:t>ML Basics</a:t>
            </a:r>
          </a:p>
        </p:txBody>
      </p:sp>
      <p:sp>
        <p:nvSpPr>
          <p:cNvPr id="15" name="Content Placeholder 2">
            <a:extLst>
              <a:ext uri="{FF2B5EF4-FFF2-40B4-BE49-F238E27FC236}">
                <a16:creationId xmlns:a16="http://schemas.microsoft.com/office/drawing/2014/main" id="{ED59A407-3341-4214-B4F8-461306F56CF9}"/>
              </a:ext>
            </a:extLst>
          </p:cNvPr>
          <p:cNvSpPr>
            <a:spLocks noGrp="1"/>
          </p:cNvSpPr>
          <p:nvPr>
            <p:ph idx="1"/>
          </p:nvPr>
        </p:nvSpPr>
        <p:spPr>
          <a:xfrm>
            <a:off x="319645" y="933337"/>
            <a:ext cx="2184069" cy="655977"/>
          </a:xfrm>
        </p:spPr>
        <p:txBody>
          <a:bodyPr>
            <a:normAutofit/>
          </a:bodyPr>
          <a:lstStyle/>
          <a:p>
            <a:pPr marL="0" indent="0">
              <a:buNone/>
            </a:pPr>
            <a:r>
              <a:rPr lang="en-US" sz="2000" b="1">
                <a:solidFill>
                  <a:schemeClr val="accent6"/>
                </a:solidFill>
                <a:latin typeface="+mn-lt"/>
              </a:rPr>
              <a:t>Classification</a:t>
            </a:r>
          </a:p>
          <a:p>
            <a:pPr marL="457200" lvl="1" indent="0">
              <a:buNone/>
            </a:pPr>
            <a:endParaRPr lang="en-US" sz="1600">
              <a:latin typeface="+mn-lt"/>
            </a:endParaRPr>
          </a:p>
        </p:txBody>
      </p:sp>
      <p:sp>
        <p:nvSpPr>
          <p:cNvPr id="17" name="TextBox 16">
            <a:extLst>
              <a:ext uri="{FF2B5EF4-FFF2-40B4-BE49-F238E27FC236}">
                <a16:creationId xmlns:a16="http://schemas.microsoft.com/office/drawing/2014/main" id="{517462A0-F114-4EB2-B1CA-71EAA70ADBAC}"/>
              </a:ext>
            </a:extLst>
          </p:cNvPr>
          <p:cNvSpPr txBox="1"/>
          <p:nvPr/>
        </p:nvSpPr>
        <p:spPr>
          <a:xfrm>
            <a:off x="418574" y="1524798"/>
            <a:ext cx="466977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800"/>
              <a:t>Why not use Linear regression for Classification?</a:t>
            </a:r>
          </a:p>
        </p:txBody>
      </p:sp>
      <p:pic>
        <p:nvPicPr>
          <p:cNvPr id="21506" name="Picture 2" descr="enter image description here">
            <a:extLst>
              <a:ext uri="{FF2B5EF4-FFF2-40B4-BE49-F238E27FC236}">
                <a16:creationId xmlns:a16="http://schemas.microsoft.com/office/drawing/2014/main" id="{012B5A0C-3684-4CEF-9053-43D7955C2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605" y="1965318"/>
            <a:ext cx="5993112" cy="292736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A91F257-1DE6-417C-BD1F-594084F7582F}"/>
              </a:ext>
            </a:extLst>
          </p:cNvPr>
          <p:cNvSpPr txBox="1"/>
          <p:nvPr/>
        </p:nvSpPr>
        <p:spPr>
          <a:xfrm>
            <a:off x="373547" y="4317540"/>
            <a:ext cx="4669774" cy="369332"/>
          </a:xfrm>
          <a:prstGeom prst="rect">
            <a:avLst/>
          </a:prstGeom>
          <a:solidFill>
            <a:srgbClr val="00B05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800"/>
              <a:t>HINT: Look at “Y” to answer this WHY</a:t>
            </a:r>
          </a:p>
        </p:txBody>
      </p:sp>
    </p:spTree>
    <p:extLst>
      <p:ext uri="{BB962C8B-B14F-4D97-AF65-F5344CB8AC3E}">
        <p14:creationId xmlns:p14="http://schemas.microsoft.com/office/powerpoint/2010/main" val="474428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524408C-C2F4-4E56-B75D-332F09A265EE}"/>
              </a:ext>
            </a:extLst>
          </p:cNvPr>
          <p:cNvSpPr>
            <a:spLocks noGrp="1"/>
          </p:cNvSpPr>
          <p:nvPr>
            <p:ph type="title"/>
          </p:nvPr>
        </p:nvSpPr>
        <p:spPr>
          <a:xfrm>
            <a:off x="418574" y="209361"/>
            <a:ext cx="2732314" cy="465326"/>
          </a:xfrm>
        </p:spPr>
        <p:txBody>
          <a:bodyPr>
            <a:normAutofit fontScale="90000"/>
          </a:bodyPr>
          <a:lstStyle/>
          <a:p>
            <a:r>
              <a:rPr lang="en-US"/>
              <a:t>ML Basics</a:t>
            </a:r>
          </a:p>
        </p:txBody>
      </p:sp>
      <p:sp>
        <p:nvSpPr>
          <p:cNvPr id="15" name="Content Placeholder 2">
            <a:extLst>
              <a:ext uri="{FF2B5EF4-FFF2-40B4-BE49-F238E27FC236}">
                <a16:creationId xmlns:a16="http://schemas.microsoft.com/office/drawing/2014/main" id="{ED59A407-3341-4214-B4F8-461306F56CF9}"/>
              </a:ext>
            </a:extLst>
          </p:cNvPr>
          <p:cNvSpPr>
            <a:spLocks noGrp="1"/>
          </p:cNvSpPr>
          <p:nvPr>
            <p:ph idx="1"/>
          </p:nvPr>
        </p:nvSpPr>
        <p:spPr>
          <a:xfrm>
            <a:off x="319645" y="933337"/>
            <a:ext cx="2184069" cy="655977"/>
          </a:xfrm>
        </p:spPr>
        <p:txBody>
          <a:bodyPr>
            <a:normAutofit/>
          </a:bodyPr>
          <a:lstStyle/>
          <a:p>
            <a:pPr marL="0" indent="0">
              <a:buNone/>
            </a:pPr>
            <a:r>
              <a:rPr lang="en-US" sz="2000" b="1">
                <a:solidFill>
                  <a:schemeClr val="accent6"/>
                </a:solidFill>
                <a:latin typeface="+mn-lt"/>
              </a:rPr>
              <a:t>Classification</a:t>
            </a:r>
          </a:p>
          <a:p>
            <a:pPr marL="457200" lvl="1" indent="0">
              <a:buNone/>
            </a:pPr>
            <a:endParaRPr lang="en-US" sz="1600">
              <a:latin typeface="+mn-lt"/>
            </a:endParaRPr>
          </a:p>
        </p:txBody>
      </p:sp>
      <p:sp>
        <p:nvSpPr>
          <p:cNvPr id="17" name="TextBox 16">
            <a:extLst>
              <a:ext uri="{FF2B5EF4-FFF2-40B4-BE49-F238E27FC236}">
                <a16:creationId xmlns:a16="http://schemas.microsoft.com/office/drawing/2014/main" id="{517462A0-F114-4EB2-B1CA-71EAA70ADBAC}"/>
              </a:ext>
            </a:extLst>
          </p:cNvPr>
          <p:cNvSpPr txBox="1"/>
          <p:nvPr/>
        </p:nvSpPr>
        <p:spPr>
          <a:xfrm>
            <a:off x="418574" y="1524798"/>
            <a:ext cx="466977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800"/>
              <a:t>Why not use Linear regression for Classification?</a:t>
            </a:r>
          </a:p>
        </p:txBody>
      </p:sp>
      <p:pic>
        <p:nvPicPr>
          <p:cNvPr id="22530" name="Picture 2" descr="enter image description here">
            <a:extLst>
              <a:ext uri="{FF2B5EF4-FFF2-40B4-BE49-F238E27FC236}">
                <a16:creationId xmlns:a16="http://schemas.microsoft.com/office/drawing/2014/main" id="{CA148F2E-6C38-4AC1-A54B-FC8F1BF9A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310" y="729567"/>
            <a:ext cx="5890045" cy="1719493"/>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enter image description here">
            <a:extLst>
              <a:ext uri="{FF2B5EF4-FFF2-40B4-BE49-F238E27FC236}">
                <a16:creationId xmlns:a16="http://schemas.microsoft.com/office/drawing/2014/main" id="{F75E1497-7FE3-4E72-ACF6-2A3394F65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9526" y="2854394"/>
            <a:ext cx="6302829" cy="189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92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524408C-C2F4-4E56-B75D-332F09A265EE}"/>
              </a:ext>
            </a:extLst>
          </p:cNvPr>
          <p:cNvSpPr>
            <a:spLocks noGrp="1"/>
          </p:cNvSpPr>
          <p:nvPr>
            <p:ph type="title"/>
          </p:nvPr>
        </p:nvSpPr>
        <p:spPr>
          <a:xfrm>
            <a:off x="418574" y="209361"/>
            <a:ext cx="2732314" cy="465326"/>
          </a:xfrm>
        </p:spPr>
        <p:txBody>
          <a:bodyPr>
            <a:normAutofit fontScale="90000"/>
          </a:bodyPr>
          <a:lstStyle/>
          <a:p>
            <a:r>
              <a:rPr lang="en-US"/>
              <a:t>ML Basics</a:t>
            </a:r>
          </a:p>
        </p:txBody>
      </p:sp>
      <p:sp>
        <p:nvSpPr>
          <p:cNvPr id="15" name="Content Placeholder 2">
            <a:extLst>
              <a:ext uri="{FF2B5EF4-FFF2-40B4-BE49-F238E27FC236}">
                <a16:creationId xmlns:a16="http://schemas.microsoft.com/office/drawing/2014/main" id="{ED59A407-3341-4214-B4F8-461306F56CF9}"/>
              </a:ext>
            </a:extLst>
          </p:cNvPr>
          <p:cNvSpPr>
            <a:spLocks noGrp="1"/>
          </p:cNvSpPr>
          <p:nvPr>
            <p:ph idx="1"/>
          </p:nvPr>
        </p:nvSpPr>
        <p:spPr>
          <a:xfrm>
            <a:off x="245260" y="933076"/>
            <a:ext cx="6157353" cy="2713377"/>
          </a:xfrm>
        </p:spPr>
        <p:txBody>
          <a:bodyPr>
            <a:normAutofit/>
          </a:bodyPr>
          <a:lstStyle/>
          <a:p>
            <a:pPr marL="0" indent="0">
              <a:buNone/>
            </a:pPr>
            <a:r>
              <a:rPr lang="en-US" sz="2000" b="1" dirty="0">
                <a:solidFill>
                  <a:schemeClr val="accent6"/>
                </a:solidFill>
                <a:latin typeface="+mn-lt"/>
              </a:rPr>
              <a:t>Classification</a:t>
            </a:r>
          </a:p>
          <a:p>
            <a:r>
              <a:rPr lang="en-US" sz="1800" b="1" dirty="0">
                <a:latin typeface="+mn-lt"/>
              </a:rPr>
              <a:t>Logistic Regression</a:t>
            </a:r>
          </a:p>
          <a:p>
            <a:pPr lvl="1"/>
            <a:r>
              <a:rPr lang="en-US" sz="1600" b="1" dirty="0">
                <a:latin typeface="+mn-lt"/>
              </a:rPr>
              <a:t>Softmax/Sigmoid function: </a:t>
            </a:r>
          </a:p>
          <a:p>
            <a:pPr marL="457145" lvl="1" indent="0">
              <a:buNone/>
            </a:pPr>
            <a:r>
              <a:rPr lang="en-US" sz="1400" dirty="0">
                <a:latin typeface="+mn-lt"/>
              </a:rPr>
              <a:t>These functions produce a probability score of a data point belonging to a particular class. </a:t>
            </a:r>
          </a:p>
        </p:txBody>
      </p:sp>
      <p:sp>
        <p:nvSpPr>
          <p:cNvPr id="16" name="TextBox 15">
            <a:extLst>
              <a:ext uri="{FF2B5EF4-FFF2-40B4-BE49-F238E27FC236}">
                <a16:creationId xmlns:a16="http://schemas.microsoft.com/office/drawing/2014/main" id="{0C82160D-6AD7-406D-B3AA-C37BC7968407}"/>
              </a:ext>
            </a:extLst>
          </p:cNvPr>
          <p:cNvSpPr txBox="1"/>
          <p:nvPr/>
        </p:nvSpPr>
        <p:spPr>
          <a:xfrm>
            <a:off x="5769167" y="5075182"/>
            <a:ext cx="6286778" cy="107721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ea typeface="+mn-ea"/>
                <a:cs typeface="+mn-cs"/>
              </a:rPr>
              <a:t>For binary classification, the classes can be divided into positive or negative.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ea typeface="+mn-ea"/>
                <a:cs typeface="+mn-cs"/>
              </a:rPr>
              <a:t>We interpret the output of hypothesis function as positive if it is ≥0.5, otherwise negative.</a:t>
            </a:r>
            <a:endParaRPr kumimoji="0" lang="en-US" sz="1600" b="0" i="0" u="none" strike="noStrike" kern="1200" cap="none" spc="0" normalizeH="0" baseline="0" noProof="0" dirty="0">
              <a:ln>
                <a:noFill/>
              </a:ln>
              <a:solidFill>
                <a:prstClr val="black"/>
              </a:solidFill>
              <a:effectLst/>
              <a:uLnTx/>
              <a:uFillTx/>
              <a:ea typeface="+mn-ea"/>
              <a:cs typeface="+mn-cs"/>
            </a:endParaRPr>
          </a:p>
        </p:txBody>
      </p:sp>
      <p:pic>
        <p:nvPicPr>
          <p:cNvPr id="27" name="Picture 20" descr="Data Science and Machine Learning : Confusion Matrix">
            <a:extLst>
              <a:ext uri="{FF2B5EF4-FFF2-40B4-BE49-F238E27FC236}">
                <a16:creationId xmlns:a16="http://schemas.microsoft.com/office/drawing/2014/main" id="{4F879904-F09D-4061-9B1E-9C2C5813B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02" y="3119755"/>
            <a:ext cx="5047111" cy="28448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3303A3-7E50-4B23-986E-040F17B4ABA6}"/>
              </a:ext>
            </a:extLst>
          </p:cNvPr>
          <p:cNvSpPr txBox="1"/>
          <p:nvPr/>
        </p:nvSpPr>
        <p:spPr>
          <a:xfrm>
            <a:off x="418574" y="2781201"/>
            <a:ext cx="3457696" cy="338554"/>
          </a:xfrm>
          <a:prstGeom prst="rect">
            <a:avLst/>
          </a:prstGeom>
          <a:noFill/>
        </p:spPr>
        <p:txBody>
          <a:bodyPr wrap="square" rtlCol="0">
            <a:spAutoFit/>
          </a:bodyPr>
          <a:lstStyle/>
          <a:p>
            <a:r>
              <a:rPr lang="en-US" sz="1600" b="1" dirty="0"/>
              <a:t>Confusion Matrix</a:t>
            </a:r>
          </a:p>
        </p:txBody>
      </p:sp>
      <p:grpSp>
        <p:nvGrpSpPr>
          <p:cNvPr id="33" name="Group 32">
            <a:extLst>
              <a:ext uri="{FF2B5EF4-FFF2-40B4-BE49-F238E27FC236}">
                <a16:creationId xmlns:a16="http://schemas.microsoft.com/office/drawing/2014/main" id="{5D2AE710-8CF2-4913-918D-92A771ADE500}"/>
              </a:ext>
            </a:extLst>
          </p:cNvPr>
          <p:cNvGrpSpPr/>
          <p:nvPr/>
        </p:nvGrpSpPr>
        <p:grpSpPr>
          <a:xfrm>
            <a:off x="6675347" y="2512988"/>
            <a:ext cx="5236731" cy="2562194"/>
            <a:chOff x="7105863" y="358086"/>
            <a:chExt cx="4579701" cy="2210943"/>
          </a:xfrm>
        </p:grpSpPr>
        <p:sp>
          <p:nvSpPr>
            <p:cNvPr id="19" name="TextBox 18">
              <a:extLst>
                <a:ext uri="{FF2B5EF4-FFF2-40B4-BE49-F238E27FC236}">
                  <a16:creationId xmlns:a16="http://schemas.microsoft.com/office/drawing/2014/main" id="{9CFCE292-B4C2-4959-B3A7-16C0D50494AB}"/>
                </a:ext>
              </a:extLst>
            </p:cNvPr>
            <p:cNvSpPr txBox="1"/>
            <p:nvPr/>
          </p:nvSpPr>
          <p:spPr>
            <a:xfrm>
              <a:off x="7105863" y="358086"/>
              <a:ext cx="3913032" cy="4066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Classification using Sigmoid function</a:t>
              </a:r>
            </a:p>
          </p:txBody>
        </p:sp>
        <p:pic>
          <p:nvPicPr>
            <p:cNvPr id="35" name="Picture 34">
              <a:extLst>
                <a:ext uri="{FF2B5EF4-FFF2-40B4-BE49-F238E27FC236}">
                  <a16:creationId xmlns:a16="http://schemas.microsoft.com/office/drawing/2014/main" id="{3265136F-E8C7-4AD1-9931-3FF9A148715B}"/>
                </a:ext>
              </a:extLst>
            </p:cNvPr>
            <p:cNvPicPr>
              <a:picLocks noChangeAspect="1"/>
            </p:cNvPicPr>
            <p:nvPr/>
          </p:nvPicPr>
          <p:blipFill>
            <a:blip r:embed="rId4"/>
            <a:stretch>
              <a:fillRect/>
            </a:stretch>
          </p:blipFill>
          <p:spPr>
            <a:xfrm>
              <a:off x="9963875" y="1713276"/>
              <a:ext cx="1721689" cy="406698"/>
            </a:xfrm>
            <a:prstGeom prst="rect">
              <a:avLst/>
            </a:prstGeom>
          </p:spPr>
        </p:pic>
        <p:pic>
          <p:nvPicPr>
            <p:cNvPr id="36" name="Picture 35">
              <a:extLst>
                <a:ext uri="{FF2B5EF4-FFF2-40B4-BE49-F238E27FC236}">
                  <a16:creationId xmlns:a16="http://schemas.microsoft.com/office/drawing/2014/main" id="{6439BE13-F3C0-4A7E-98FB-37676AFD4A91}"/>
                </a:ext>
              </a:extLst>
            </p:cNvPr>
            <p:cNvPicPr>
              <a:picLocks noChangeAspect="1"/>
            </p:cNvPicPr>
            <p:nvPr/>
          </p:nvPicPr>
          <p:blipFill>
            <a:blip r:embed="rId5"/>
            <a:stretch>
              <a:fillRect/>
            </a:stretch>
          </p:blipFill>
          <p:spPr>
            <a:xfrm>
              <a:off x="7280554" y="674687"/>
              <a:ext cx="2695793" cy="1894342"/>
            </a:xfrm>
            <a:prstGeom prst="rect">
              <a:avLst/>
            </a:prstGeom>
          </p:spPr>
        </p:pic>
      </p:grpSp>
      <p:pic>
        <p:nvPicPr>
          <p:cNvPr id="19462" name="Picture 6" descr="An Introduction to Logistic Regression - Analytics Vidhya">
            <a:extLst>
              <a:ext uri="{FF2B5EF4-FFF2-40B4-BE49-F238E27FC236}">
                <a16:creationId xmlns:a16="http://schemas.microsoft.com/office/drawing/2014/main" id="{50FEB3FE-8EE7-49CC-BAFA-6704CEDBB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742" y="209360"/>
            <a:ext cx="5236731" cy="21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14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EAAD2-8F88-47AE-B6FF-A2E47B673001}"/>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What is a Feature? </a:t>
            </a:r>
          </a:p>
        </p:txBody>
      </p:sp>
      <p:sp>
        <p:nvSpPr>
          <p:cNvPr id="4" name="TextBox 3">
            <a:extLst>
              <a:ext uri="{FF2B5EF4-FFF2-40B4-BE49-F238E27FC236}">
                <a16:creationId xmlns:a16="http://schemas.microsoft.com/office/drawing/2014/main" id="{3C244612-1A53-4490-9C5E-73F01D4FF228}"/>
              </a:ext>
            </a:extLst>
          </p:cNvPr>
          <p:cNvSpPr txBox="1"/>
          <p:nvPr/>
        </p:nvSpPr>
        <p:spPr>
          <a:xfrm>
            <a:off x="200959" y="781284"/>
            <a:ext cx="11054869" cy="1815882"/>
          </a:xfrm>
          <a:prstGeom prst="rect">
            <a:avLst/>
          </a:prstGeom>
          <a:noFill/>
        </p:spPr>
        <p:txBody>
          <a:bodyPr wrap="square" rtlCol="0">
            <a:spAutoFit/>
          </a:bodyPr>
          <a:lstStyle/>
          <a:p>
            <a:pPr marL="285750" indent="-285750">
              <a:buFont typeface="Wingdings" panose="05000000000000000000" pitchFamily="2" charset="2"/>
              <a:buChar char="§"/>
            </a:pPr>
            <a:r>
              <a:rPr lang="en-US" sz="1600" dirty="0"/>
              <a:t>An attribute of a given variable which is useful for your modeling task is known as feature</a:t>
            </a:r>
            <a:r>
              <a:rPr lang="en-US" sz="1600" dirty="0">
                <a:solidFill>
                  <a:srgbClr val="222222"/>
                </a:solidFill>
                <a:effectLst/>
              </a:rPr>
              <a:t>.</a:t>
            </a:r>
          </a:p>
          <a:p>
            <a:pPr marL="285750" indent="-285750">
              <a:buFont typeface="Wingdings" panose="05000000000000000000" pitchFamily="2" charset="2"/>
              <a:buChar char="§"/>
            </a:pPr>
            <a:r>
              <a:rPr lang="en-US" sz="1600" dirty="0"/>
              <a:t>Features referred in the context of machine learning and independent variables in the context of statistics.</a:t>
            </a:r>
          </a:p>
          <a:p>
            <a:pPr marL="285750" indent="-285750">
              <a:buFont typeface="Wingdings" panose="05000000000000000000" pitchFamily="2" charset="2"/>
              <a:buChar char="§"/>
            </a:pPr>
            <a:r>
              <a:rPr lang="en-US" sz="1600" dirty="0"/>
              <a:t>For example</a:t>
            </a:r>
          </a:p>
          <a:p>
            <a:pPr marL="941798" lvl="1" indent="-457200">
              <a:buFont typeface="Arial" panose="020B0604020202020204" pitchFamily="34" charset="0"/>
              <a:buChar char="•"/>
            </a:pPr>
            <a:r>
              <a:rPr lang="en-US" sz="1600" dirty="0"/>
              <a:t>An image is an observation, but a feature could be a line in the image</a:t>
            </a:r>
          </a:p>
          <a:p>
            <a:pPr marL="941798" lvl="1" indent="-457200">
              <a:buFont typeface="Arial" panose="020B0604020202020204" pitchFamily="34" charset="0"/>
              <a:buChar char="•"/>
            </a:pPr>
            <a:r>
              <a:rPr lang="en-US" sz="1600" dirty="0"/>
              <a:t>A DOB column is a variable, Day of birth is a feature</a:t>
            </a:r>
          </a:p>
          <a:p>
            <a:pPr marL="941798" lvl="1" indent="-457200">
              <a:buFont typeface="Arial" panose="020B0604020202020204" pitchFamily="34" charset="0"/>
              <a:buChar char="•"/>
            </a:pPr>
            <a:r>
              <a:rPr lang="en-US" sz="1600" dirty="0"/>
              <a:t>Temperature is information, Hot, Mild, Cold is features of temperature</a:t>
            </a:r>
          </a:p>
          <a:p>
            <a:pPr marL="285750" indent="-285750" algn="just">
              <a:buFont typeface="Wingdings" panose="05000000000000000000" pitchFamily="2" charset="2"/>
              <a:buChar char="§"/>
            </a:pPr>
            <a:endParaRPr lang="en-US" sz="1600" dirty="0"/>
          </a:p>
        </p:txBody>
      </p:sp>
      <p:pic>
        <p:nvPicPr>
          <p:cNvPr id="5" name="Picture 4" descr="Feature Engineering: What Powers Machine Learning | by Will Koehrsen |  Towards Data Science">
            <a:extLst>
              <a:ext uri="{FF2B5EF4-FFF2-40B4-BE49-F238E27FC236}">
                <a16:creationId xmlns:a16="http://schemas.microsoft.com/office/drawing/2014/main" id="{E5C91D76-A42E-4F7D-8969-8EFA13AF3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085" y="3302440"/>
            <a:ext cx="4356650" cy="2657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298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2861161-8D99-41A3-A23E-846F5E32A074}"/>
              </a:ext>
            </a:extLst>
          </p:cNvPr>
          <p:cNvSpPr txBox="1">
            <a:spLocks/>
          </p:cNvSpPr>
          <p:nvPr/>
        </p:nvSpPr>
        <p:spPr>
          <a:xfrm>
            <a:off x="838200" y="365125"/>
            <a:ext cx="10515600" cy="1325563"/>
          </a:xfrm>
          <a:prstGeom prst="rect">
            <a:avLst/>
          </a:prstGeom>
        </p:spPr>
        <p:txBody>
          <a:bodyPr vert="horz" lIns="91440" tIns="45720" rIns="91440" bIns="45720" rtlCol="0" anchor="t">
            <a:noAutofit/>
          </a:bodyPr>
          <a:lstStyle>
            <a:lvl1pPr algn="l" defTabSz="914286" rtl="0" eaLnBrk="1" latinLnBrk="0" hangingPunct="1">
              <a:lnSpc>
                <a:spcPct val="10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a:t>ML Basics</a:t>
            </a:r>
          </a:p>
        </p:txBody>
      </p:sp>
      <p:sp>
        <p:nvSpPr>
          <p:cNvPr id="8" name="Content Placeholder 2">
            <a:extLst>
              <a:ext uri="{FF2B5EF4-FFF2-40B4-BE49-F238E27FC236}">
                <a16:creationId xmlns:a16="http://schemas.microsoft.com/office/drawing/2014/main" id="{A5110ED7-F982-4AA2-A90D-0DAD6843253A}"/>
              </a:ext>
            </a:extLst>
          </p:cNvPr>
          <p:cNvSpPr txBox="1">
            <a:spLocks/>
          </p:cNvSpPr>
          <p:nvPr/>
        </p:nvSpPr>
        <p:spPr>
          <a:xfrm>
            <a:off x="761713" y="1160859"/>
            <a:ext cx="3420979" cy="404228"/>
          </a:xfrm>
          <a:prstGeom prst="rect">
            <a:avLst/>
          </a:prstGeom>
        </p:spPr>
        <p:txBody>
          <a:bodyPr vert="horz" lIns="91440" tIns="45720" rIns="91440" bIns="45720" rtlCol="0">
            <a:normAutofit fontScale="77500" lnSpcReduction="20000"/>
          </a:bodyPr>
          <a:lstStyle>
            <a:lvl1pPr marL="0" indent="0" algn="l" defTabSz="914286" rtl="0" eaLnBrk="1" latinLnBrk="0" hangingPunct="1">
              <a:lnSpc>
                <a:spcPct val="100000"/>
              </a:lnSpc>
              <a:spcBef>
                <a:spcPts val="0"/>
              </a:spcBef>
              <a:spcAft>
                <a:spcPts val="600"/>
              </a:spcAft>
              <a:buFont typeface="Arial" panose="020B0604020202020204" pitchFamily="34" charset="0"/>
              <a:buNone/>
              <a:defRPr sz="1867" kern="1200">
                <a:solidFill>
                  <a:schemeClr val="tx1"/>
                </a:solidFill>
                <a:latin typeface="Arial" panose="020B0604020202020204" pitchFamily="34" charset="0"/>
                <a:ea typeface="+mn-ea"/>
                <a:cs typeface="Arial" panose="020B0604020202020204" pitchFamily="34" charset="0"/>
              </a:defRPr>
            </a:lvl1pPr>
            <a:lvl2pPr marL="685718" indent="-228573" algn="l" defTabSz="914286" rtl="0" eaLnBrk="1" latinLnBrk="0" hangingPunct="1">
              <a:lnSpc>
                <a:spcPct val="100000"/>
              </a:lnSpc>
              <a:spcBef>
                <a:spcPts val="0"/>
              </a:spcBef>
              <a:spcAft>
                <a:spcPts val="600"/>
              </a:spcAft>
              <a:buFont typeface="Arial" panose="020B0604020202020204" pitchFamily="34" charset="0"/>
              <a:buChar char="•"/>
              <a:defRPr sz="1867" kern="1200">
                <a:solidFill>
                  <a:schemeClr val="tx1"/>
                </a:solidFill>
                <a:latin typeface="Arial" panose="020B0604020202020204" pitchFamily="34" charset="0"/>
                <a:ea typeface="+mn-ea"/>
                <a:cs typeface="Arial" panose="020B0604020202020204" pitchFamily="34" charset="0"/>
              </a:defRPr>
            </a:lvl2pPr>
            <a:lvl3pPr marL="1142869" indent="-228584" algn="l" defTabSz="914286" rtl="0" eaLnBrk="1" latinLnBrk="0" hangingPunct="1">
              <a:lnSpc>
                <a:spcPct val="100000"/>
              </a:lnSpc>
              <a:spcBef>
                <a:spcPts val="0"/>
              </a:spcBef>
              <a:spcAft>
                <a:spcPts val="600"/>
              </a:spcAft>
              <a:buFont typeface="Arial" panose="020B0604020202020204" pitchFamily="34" charset="0"/>
              <a:buChar char="ꟷ"/>
              <a:defRPr sz="1867" kern="1200">
                <a:solidFill>
                  <a:schemeClr val="tx1"/>
                </a:solidFill>
                <a:latin typeface="Arial" panose="020B0604020202020204" pitchFamily="34" charset="0"/>
                <a:ea typeface="+mn-ea"/>
                <a:cs typeface="Arial" panose="020B0604020202020204" pitchFamily="34" charset="0"/>
              </a:defRPr>
            </a:lvl3pPr>
            <a:lvl4pPr marL="1600000" indent="-228573" algn="l" defTabSz="914286"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143" indent="-228573" algn="l" defTabSz="914286"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286"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t>Other  Classification Techniques</a:t>
            </a:r>
          </a:p>
        </p:txBody>
      </p:sp>
      <p:cxnSp>
        <p:nvCxnSpPr>
          <p:cNvPr id="9" name="Straight Connector 8">
            <a:extLst>
              <a:ext uri="{FF2B5EF4-FFF2-40B4-BE49-F238E27FC236}">
                <a16:creationId xmlns:a16="http://schemas.microsoft.com/office/drawing/2014/main" id="{EC6289EB-CA6F-448C-B674-C9881FFC4411}"/>
              </a:ext>
            </a:extLst>
          </p:cNvPr>
          <p:cNvCxnSpPr/>
          <p:nvPr/>
        </p:nvCxnSpPr>
        <p:spPr>
          <a:xfrm>
            <a:off x="6031832" y="2189749"/>
            <a:ext cx="0" cy="3818021"/>
          </a:xfrm>
          <a:prstGeom prst="line">
            <a:avLst/>
          </a:prstGeom>
        </p:spPr>
        <p:style>
          <a:lnRef idx="1">
            <a:schemeClr val="dk1"/>
          </a:lnRef>
          <a:fillRef idx="0">
            <a:schemeClr val="dk1"/>
          </a:fillRef>
          <a:effectRef idx="0">
            <a:schemeClr val="dk1"/>
          </a:effectRef>
          <a:fontRef idx="minor">
            <a:schemeClr val="tx1"/>
          </a:fontRef>
        </p:style>
      </p:cxnSp>
      <p:sp>
        <p:nvSpPr>
          <p:cNvPr id="10" name="Content Placeholder 2">
            <a:extLst>
              <a:ext uri="{FF2B5EF4-FFF2-40B4-BE49-F238E27FC236}">
                <a16:creationId xmlns:a16="http://schemas.microsoft.com/office/drawing/2014/main" id="{351701FC-4ACA-432D-9DAA-CEE46C80DF5B}"/>
              </a:ext>
            </a:extLst>
          </p:cNvPr>
          <p:cNvSpPr txBox="1">
            <a:spLocks/>
          </p:cNvSpPr>
          <p:nvPr/>
        </p:nvSpPr>
        <p:spPr>
          <a:xfrm>
            <a:off x="2225841" y="1785521"/>
            <a:ext cx="2795337" cy="404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Decision Tree</a:t>
            </a:r>
          </a:p>
        </p:txBody>
      </p:sp>
      <p:sp>
        <p:nvSpPr>
          <p:cNvPr id="11" name="Content Placeholder 2">
            <a:extLst>
              <a:ext uri="{FF2B5EF4-FFF2-40B4-BE49-F238E27FC236}">
                <a16:creationId xmlns:a16="http://schemas.microsoft.com/office/drawing/2014/main" id="{C7009EA2-2C51-48A7-A80D-5A7D84D1620F}"/>
              </a:ext>
            </a:extLst>
          </p:cNvPr>
          <p:cNvSpPr txBox="1">
            <a:spLocks/>
          </p:cNvSpPr>
          <p:nvPr/>
        </p:nvSpPr>
        <p:spPr>
          <a:xfrm>
            <a:off x="6954252" y="1785521"/>
            <a:ext cx="3208417" cy="404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K-nearest neighbors (KNN)</a:t>
            </a:r>
          </a:p>
        </p:txBody>
      </p:sp>
      <p:pic>
        <p:nvPicPr>
          <p:cNvPr id="12" name="Picture 2" descr="K-Nearest Neighbor(KNN) Algorithm for Machine Learning - Javatpoint">
            <a:extLst>
              <a:ext uri="{FF2B5EF4-FFF2-40B4-BE49-F238E27FC236}">
                <a16:creationId xmlns:a16="http://schemas.microsoft.com/office/drawing/2014/main" id="{D6B5558A-9355-48AF-8DCE-D7C1002FA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089" y="2284582"/>
            <a:ext cx="5063290" cy="25316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ecision trees.">
            <a:extLst>
              <a:ext uri="{FF2B5EF4-FFF2-40B4-BE49-F238E27FC236}">
                <a16:creationId xmlns:a16="http://schemas.microsoft.com/office/drawing/2014/main" id="{BD560F32-EC73-43D1-836A-34F26487F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7195" y="2284582"/>
            <a:ext cx="3879524" cy="262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015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50E3E2-DBCE-4B70-A740-8EA776232C36}"/>
              </a:ext>
            </a:extLst>
          </p:cNvPr>
          <p:cNvSpPr txBox="1"/>
          <p:nvPr/>
        </p:nvSpPr>
        <p:spPr>
          <a:xfrm>
            <a:off x="281400" y="185528"/>
            <a:ext cx="6061435" cy="367645"/>
          </a:xfrm>
          <a:prstGeom prst="rect">
            <a:avLst/>
          </a:prstGeom>
          <a:noFill/>
        </p:spPr>
        <p:txBody>
          <a:bodyPr wrap="square" rtlCol="0">
            <a:spAutoFit/>
          </a:bodyPr>
          <a:lstStyle/>
          <a:p>
            <a:r>
              <a:rPr lang="en-US" b="1">
                <a:solidFill>
                  <a:schemeClr val="accent6"/>
                </a:solidFill>
              </a:rPr>
              <a:t>What is Feature Engineering ?</a:t>
            </a:r>
            <a:endParaRPr lang="en-US" b="1" dirty="0">
              <a:solidFill>
                <a:schemeClr val="accent6"/>
              </a:solidFill>
            </a:endParaRPr>
          </a:p>
        </p:txBody>
      </p:sp>
      <p:sp>
        <p:nvSpPr>
          <p:cNvPr id="4" name="TextBox 3">
            <a:extLst>
              <a:ext uri="{FF2B5EF4-FFF2-40B4-BE49-F238E27FC236}">
                <a16:creationId xmlns:a16="http://schemas.microsoft.com/office/drawing/2014/main" id="{06DAF55B-E642-4905-BA23-1C2FA2263B66}"/>
              </a:ext>
            </a:extLst>
          </p:cNvPr>
          <p:cNvSpPr txBox="1"/>
          <p:nvPr/>
        </p:nvSpPr>
        <p:spPr>
          <a:xfrm>
            <a:off x="155101" y="630969"/>
            <a:ext cx="11068069" cy="1569660"/>
          </a:xfrm>
          <a:prstGeom prst="rect">
            <a:avLst/>
          </a:prstGeom>
          <a:noFill/>
        </p:spPr>
        <p:txBody>
          <a:bodyPr wrap="square" rtlCol="0">
            <a:spAutoFit/>
          </a:bodyPr>
          <a:lstStyle/>
          <a:p>
            <a:pPr marL="285750" indent="-285750">
              <a:buFont typeface="Wingdings" panose="05000000000000000000" pitchFamily="2" charset="2"/>
              <a:buChar char="§"/>
            </a:pPr>
            <a:r>
              <a:rPr lang="en-US" sz="1600" dirty="0"/>
              <a:t>The process of extracting / creating new features from the existing  data by  using domain knowledge and experimentation and improve the performance of the data modelling is known as feature engineering. </a:t>
            </a:r>
          </a:p>
          <a:p>
            <a:pPr marL="285750" indent="-285750">
              <a:buFont typeface="Wingdings" panose="05000000000000000000" pitchFamily="2" charset="2"/>
              <a:buChar char="§"/>
            </a:pPr>
            <a:r>
              <a:rPr lang="en-US" sz="1600" dirty="0"/>
              <a:t>It often involves data  transformation, data combining and data exploration.</a:t>
            </a:r>
          </a:p>
          <a:p>
            <a:pPr marL="285750" indent="-285750">
              <a:buFont typeface="Wingdings" panose="05000000000000000000" pitchFamily="2" charset="2"/>
              <a:buChar char="§"/>
            </a:pPr>
            <a:r>
              <a:rPr lang="en-US" sz="1600" dirty="0"/>
              <a:t>Feature Engineering is a Representation Problem and a Creative Task (like Art)</a:t>
            </a:r>
          </a:p>
          <a:p>
            <a:pPr marL="285750" indent="-285750">
              <a:buFont typeface="Wingdings" panose="05000000000000000000" pitchFamily="2" charset="2"/>
              <a:buChar char="§"/>
            </a:pPr>
            <a:r>
              <a:rPr lang="en-US" sz="1600" b="1" dirty="0"/>
              <a:t>Be Agile </a:t>
            </a:r>
            <a:r>
              <a:rPr lang="en-US" sz="1600" dirty="0"/>
              <a:t>– Do not be stuck in one stage of the pipeline – often insights about the features and their effectiveness can be inferred by analyzing the results of a model trained using them. </a:t>
            </a:r>
          </a:p>
        </p:txBody>
      </p:sp>
      <p:pic>
        <p:nvPicPr>
          <p:cNvPr id="14338" name="Picture 2" descr="Feature Engineering in Machine Learning | by Ramya Vidiyala | Towards Data  Science">
            <a:extLst>
              <a:ext uri="{FF2B5EF4-FFF2-40B4-BE49-F238E27FC236}">
                <a16:creationId xmlns:a16="http://schemas.microsoft.com/office/drawing/2014/main" id="{11A208A7-3462-4C94-9D2A-11A214DAF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762" y="3056890"/>
            <a:ext cx="5703246" cy="256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AFA0468-60F3-488F-8592-B31114ED1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451" y="852276"/>
            <a:ext cx="5670932" cy="31648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2DCB96-1623-410B-8E6A-48D0EC4644E5}"/>
              </a:ext>
            </a:extLst>
          </p:cNvPr>
          <p:cNvSpPr txBox="1"/>
          <p:nvPr/>
        </p:nvSpPr>
        <p:spPr>
          <a:xfrm>
            <a:off x="187036" y="1091045"/>
            <a:ext cx="5386913" cy="4154984"/>
          </a:xfrm>
          <a:prstGeom prst="rect">
            <a:avLst/>
          </a:prstGeom>
          <a:noFill/>
        </p:spPr>
        <p:txBody>
          <a:bodyPr wrap="square" rtlCol="0">
            <a:spAutoFit/>
          </a:bodyPr>
          <a:lstStyle/>
          <a:p>
            <a:pPr marL="285750" indent="-285750">
              <a:buFont typeface="Wingdings" panose="05000000000000000000" pitchFamily="2" charset="2"/>
              <a:buChar char="§"/>
            </a:pPr>
            <a:r>
              <a:rPr lang="en-US" sz="1600" dirty="0"/>
              <a:t>Current format of variables is not suitable for model fitting requirements (encoding or scaling)</a:t>
            </a:r>
          </a:p>
          <a:p>
            <a:pPr marL="285750" indent="-285750">
              <a:buFont typeface="Wingdings" panose="05000000000000000000" pitchFamily="2" charset="2"/>
              <a:buChar char="§"/>
            </a:pPr>
            <a:r>
              <a:rPr lang="en-US" sz="1600" dirty="0"/>
              <a:t>Existing variables may not directly helpful pr useful for the model</a:t>
            </a:r>
          </a:p>
          <a:p>
            <a:pPr marL="285750" indent="-285750">
              <a:buFont typeface="Wingdings" panose="05000000000000000000" pitchFamily="2" charset="2"/>
              <a:buChar char="§"/>
            </a:pPr>
            <a:r>
              <a:rPr lang="en-US" sz="1600" dirty="0"/>
              <a:t>Interaction effects are key players in decision making </a:t>
            </a:r>
          </a:p>
          <a:p>
            <a:pPr marL="285750" indent="-285750">
              <a:buFont typeface="Wingdings" panose="05000000000000000000" pitchFamily="2" charset="2"/>
              <a:buChar char="§"/>
            </a:pPr>
            <a:endParaRPr lang="en-US" sz="1600" dirty="0"/>
          </a:p>
          <a:p>
            <a:r>
              <a:rPr lang="en-US" sz="1600" b="1" u="sng" dirty="0"/>
              <a:t>Advantages of Feature Engineering:</a:t>
            </a:r>
          </a:p>
          <a:p>
            <a:pPr marL="285750" indent="-285750">
              <a:buFont typeface="Wingdings" panose="05000000000000000000" pitchFamily="2" charset="2"/>
              <a:buChar char="§"/>
            </a:pPr>
            <a:r>
              <a:rPr lang="en-US" sz="1600" dirty="0"/>
              <a:t>Better results and insights</a:t>
            </a:r>
          </a:p>
          <a:p>
            <a:pPr marL="285750" indent="-285750">
              <a:buFont typeface="Wingdings" panose="05000000000000000000" pitchFamily="2" charset="2"/>
              <a:buChar char="§"/>
            </a:pPr>
            <a:r>
              <a:rPr lang="en-US" sz="1600" dirty="0"/>
              <a:t>Less complex models</a:t>
            </a:r>
          </a:p>
          <a:p>
            <a:pPr marL="285750" indent="-285750">
              <a:buFont typeface="Wingdings" panose="05000000000000000000" pitchFamily="2" charset="2"/>
              <a:buChar char="§"/>
            </a:pPr>
            <a:r>
              <a:rPr lang="en-US" sz="1600" dirty="0"/>
              <a:t>Explainability</a:t>
            </a:r>
          </a:p>
          <a:p>
            <a:pPr marL="285750" indent="-285750">
              <a:buFont typeface="Wingdings" panose="05000000000000000000" pitchFamily="2" charset="2"/>
              <a:buChar char="§"/>
            </a:pPr>
            <a:endParaRPr lang="en-US" sz="1600" dirty="0"/>
          </a:p>
          <a:p>
            <a:r>
              <a:rPr lang="en-US" sz="1600" b="1" u="sng" dirty="0"/>
              <a:t>Disadvantages of Feature Engineering:</a:t>
            </a:r>
          </a:p>
          <a:p>
            <a:pPr marL="285750" indent="-285750">
              <a:buFont typeface="Wingdings" panose="05000000000000000000" pitchFamily="2" charset="2"/>
              <a:buChar char="§"/>
            </a:pPr>
            <a:r>
              <a:rPr lang="en-US" sz="1600" dirty="0"/>
              <a:t>Takes time</a:t>
            </a:r>
          </a:p>
          <a:p>
            <a:pPr marL="285750" indent="-285750">
              <a:buFont typeface="Wingdings" panose="05000000000000000000" pitchFamily="2" charset="2"/>
              <a:buChar char="§"/>
            </a:pPr>
            <a:r>
              <a:rPr lang="en-US" sz="1600" dirty="0"/>
              <a:t>Often involves trial and error</a:t>
            </a:r>
          </a:p>
          <a:p>
            <a:pPr marL="285750" indent="-285750">
              <a:buFont typeface="Wingdings" panose="05000000000000000000" pitchFamily="2" charset="2"/>
              <a:buChar char="§"/>
            </a:pPr>
            <a:r>
              <a:rPr lang="en-US" sz="1600" dirty="0"/>
              <a:t>Require domain knowledge</a:t>
            </a:r>
          </a:p>
          <a:p>
            <a:endParaRPr lang="en-US" sz="1600" dirty="0"/>
          </a:p>
        </p:txBody>
      </p:sp>
      <p:sp>
        <p:nvSpPr>
          <p:cNvPr id="6" name="TextBox 5">
            <a:extLst>
              <a:ext uri="{FF2B5EF4-FFF2-40B4-BE49-F238E27FC236}">
                <a16:creationId xmlns:a16="http://schemas.microsoft.com/office/drawing/2014/main" id="{97E09B5F-AB63-4F22-B67B-D0F70B117E83}"/>
              </a:ext>
            </a:extLst>
          </p:cNvPr>
          <p:cNvSpPr txBox="1"/>
          <p:nvPr/>
        </p:nvSpPr>
        <p:spPr>
          <a:xfrm>
            <a:off x="5879137" y="4704395"/>
            <a:ext cx="6104658" cy="1200329"/>
          </a:xfrm>
          <a:prstGeom prst="rect">
            <a:avLst/>
          </a:prstGeom>
          <a:noFill/>
        </p:spPr>
        <p:txBody>
          <a:bodyPr wrap="square">
            <a:spAutoFit/>
          </a:bodyPr>
          <a:lstStyle/>
          <a:p>
            <a:r>
              <a:rPr lang="en-US" b="0" i="0" dirty="0">
                <a:solidFill>
                  <a:schemeClr val="tx2"/>
                </a:solidFill>
                <a:effectLst/>
                <a:latin typeface="Lato" panose="020F0502020204030203" pitchFamily="34" charset="0"/>
              </a:rPr>
              <a:t>“ At the end of the day, some machine learning projects succeed, and some fail. What makes the difference? Easily the most important factor is the </a:t>
            </a:r>
            <a:r>
              <a:rPr lang="en-US" b="1" i="1" dirty="0">
                <a:solidFill>
                  <a:schemeClr val="tx2"/>
                </a:solidFill>
                <a:effectLst/>
                <a:latin typeface="inherit"/>
              </a:rPr>
              <a:t>features</a:t>
            </a:r>
            <a:r>
              <a:rPr lang="en-US" b="0" i="1" dirty="0">
                <a:solidFill>
                  <a:schemeClr val="tx2"/>
                </a:solidFill>
                <a:effectLst/>
                <a:latin typeface="Lato" panose="020F0502020204030203" pitchFamily="34" charset="0"/>
              </a:rPr>
              <a:t> used. ” — </a:t>
            </a:r>
            <a:r>
              <a:rPr lang="en-US" i="1" dirty="0">
                <a:solidFill>
                  <a:schemeClr val="tx2"/>
                </a:solidFill>
                <a:effectLst/>
                <a:latin typeface="Lato" panose="020F0502020204030203" pitchFamily="34" charset="0"/>
              </a:rPr>
              <a:t>Prof. Pedro </a:t>
            </a:r>
            <a:r>
              <a:rPr lang="en-US" i="1" dirty="0" err="1">
                <a:solidFill>
                  <a:schemeClr val="tx2"/>
                </a:solidFill>
                <a:effectLst/>
                <a:latin typeface="Lato" panose="020F0502020204030203" pitchFamily="34" charset="0"/>
              </a:rPr>
              <a:t>Domingos</a:t>
            </a:r>
            <a:r>
              <a:rPr lang="en-US" i="1" dirty="0">
                <a:solidFill>
                  <a:schemeClr val="tx2"/>
                </a:solidFill>
                <a:effectLst/>
                <a:latin typeface="Lato" panose="020F0502020204030203" pitchFamily="34" charset="0"/>
              </a:rPr>
              <a:t> from the University of Washington</a:t>
            </a:r>
            <a:endParaRPr lang="en-US" i="1" dirty="0">
              <a:solidFill>
                <a:schemeClr val="tx2"/>
              </a:solidFill>
            </a:endParaRPr>
          </a:p>
        </p:txBody>
      </p:sp>
      <p:sp>
        <p:nvSpPr>
          <p:cNvPr id="9" name="TextBox 8">
            <a:extLst>
              <a:ext uri="{FF2B5EF4-FFF2-40B4-BE49-F238E27FC236}">
                <a16:creationId xmlns:a16="http://schemas.microsoft.com/office/drawing/2014/main" id="{42B35DB0-8AC0-47F4-A925-1F3F0C023A0B}"/>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Why is Feature Engineering important? </a:t>
            </a:r>
          </a:p>
        </p:txBody>
      </p:sp>
    </p:spTree>
    <p:extLst>
      <p:ext uri="{BB962C8B-B14F-4D97-AF65-F5344CB8AC3E}">
        <p14:creationId xmlns:p14="http://schemas.microsoft.com/office/powerpoint/2010/main" val="4238232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1CCC97-8E23-4FBF-B9BB-461962B7FFA0}"/>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The method of handling missing values depends on why it is missing, how much is missing and pattern of missing values</a:t>
            </a:r>
          </a:p>
        </p:txBody>
      </p:sp>
      <p:sp>
        <p:nvSpPr>
          <p:cNvPr id="5" name="TextBox 4">
            <a:extLst>
              <a:ext uri="{FF2B5EF4-FFF2-40B4-BE49-F238E27FC236}">
                <a16:creationId xmlns:a16="http://schemas.microsoft.com/office/drawing/2014/main" id="{D0A9FCE3-B8A5-42CD-BCCF-A89C84B9A3F6}"/>
              </a:ext>
            </a:extLst>
          </p:cNvPr>
          <p:cNvSpPr txBox="1"/>
          <p:nvPr/>
        </p:nvSpPr>
        <p:spPr>
          <a:xfrm>
            <a:off x="144810" y="727782"/>
            <a:ext cx="6702136" cy="1077218"/>
          </a:xfrm>
          <a:prstGeom prst="rect">
            <a:avLst/>
          </a:prstGeom>
          <a:noFill/>
        </p:spPr>
        <p:txBody>
          <a:bodyPr wrap="square" rtlCol="0">
            <a:spAutoFit/>
          </a:bodyPr>
          <a:lstStyle/>
          <a:p>
            <a:r>
              <a:rPr lang="en-US" sz="1600" b="1" u="sng" dirty="0"/>
              <a:t>Why are data points found missing? </a:t>
            </a:r>
          </a:p>
          <a:p>
            <a:pPr marL="285750" indent="-285750">
              <a:buFont typeface="Wingdings" panose="05000000000000000000" pitchFamily="2" charset="2"/>
              <a:buChar char="§"/>
            </a:pPr>
            <a:r>
              <a:rPr lang="en-US" sz="1600" dirty="0"/>
              <a:t>Missing Completely At Random (MCAR)</a:t>
            </a:r>
          </a:p>
          <a:p>
            <a:pPr marL="285750" indent="-285750">
              <a:buFont typeface="Wingdings" panose="05000000000000000000" pitchFamily="2" charset="2"/>
              <a:buChar char="§"/>
            </a:pPr>
            <a:r>
              <a:rPr lang="en-US" sz="1600" dirty="0"/>
              <a:t>Missing At Random (MAR)</a:t>
            </a:r>
          </a:p>
          <a:p>
            <a:pPr marL="285750" indent="-285750">
              <a:buFont typeface="Wingdings" panose="05000000000000000000" pitchFamily="2" charset="2"/>
              <a:buChar char="§"/>
            </a:pPr>
            <a:r>
              <a:rPr lang="en-US" sz="1600" dirty="0"/>
              <a:t>Missing Not At Random (MNAR)</a:t>
            </a:r>
          </a:p>
        </p:txBody>
      </p:sp>
      <p:pic>
        <p:nvPicPr>
          <p:cNvPr id="1028" name="Picture 4" descr="missingno | missing values">
            <a:extLst>
              <a:ext uri="{FF2B5EF4-FFF2-40B4-BE49-F238E27FC236}">
                <a16:creationId xmlns:a16="http://schemas.microsoft.com/office/drawing/2014/main" id="{ED535B65-40CA-4ADA-93D7-5A6C21B46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29" y="132155"/>
            <a:ext cx="5942658" cy="29694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1D5E569-E7F7-4407-B158-3F92165E3899}"/>
              </a:ext>
            </a:extLst>
          </p:cNvPr>
          <p:cNvPicPr>
            <a:picLocks noChangeAspect="1"/>
          </p:cNvPicPr>
          <p:nvPr/>
        </p:nvPicPr>
        <p:blipFill>
          <a:blip r:embed="rId4"/>
          <a:stretch>
            <a:fillRect/>
          </a:stretch>
        </p:blipFill>
        <p:spPr>
          <a:xfrm>
            <a:off x="54425" y="3154987"/>
            <a:ext cx="6395013" cy="2941088"/>
          </a:xfrm>
          <a:prstGeom prst="rect">
            <a:avLst/>
          </a:prstGeom>
        </p:spPr>
      </p:pic>
      <p:pic>
        <p:nvPicPr>
          <p:cNvPr id="13" name="Picture 12">
            <a:extLst>
              <a:ext uri="{FF2B5EF4-FFF2-40B4-BE49-F238E27FC236}">
                <a16:creationId xmlns:a16="http://schemas.microsoft.com/office/drawing/2014/main" id="{5F78D4C8-744A-4771-AA48-0A35AEAF830A}"/>
              </a:ext>
            </a:extLst>
          </p:cNvPr>
          <p:cNvPicPr>
            <a:picLocks noChangeAspect="1"/>
          </p:cNvPicPr>
          <p:nvPr/>
        </p:nvPicPr>
        <p:blipFill>
          <a:blip r:embed="rId5"/>
          <a:stretch>
            <a:fillRect/>
          </a:stretch>
        </p:blipFill>
        <p:spPr>
          <a:xfrm>
            <a:off x="7470841" y="3316485"/>
            <a:ext cx="4360693" cy="2618091"/>
          </a:xfrm>
          <a:prstGeom prst="rect">
            <a:avLst/>
          </a:prstGeom>
        </p:spPr>
      </p:pic>
      <p:sp>
        <p:nvSpPr>
          <p:cNvPr id="14" name="TextBox 13">
            <a:extLst>
              <a:ext uri="{FF2B5EF4-FFF2-40B4-BE49-F238E27FC236}">
                <a16:creationId xmlns:a16="http://schemas.microsoft.com/office/drawing/2014/main" id="{D8A7CC32-2D14-4311-A8B8-68585ED3FFF0}"/>
              </a:ext>
            </a:extLst>
          </p:cNvPr>
          <p:cNvSpPr txBox="1"/>
          <p:nvPr/>
        </p:nvSpPr>
        <p:spPr>
          <a:xfrm>
            <a:off x="54425" y="1848255"/>
            <a:ext cx="6041575" cy="1077218"/>
          </a:xfrm>
          <a:prstGeom prst="rect">
            <a:avLst/>
          </a:prstGeom>
          <a:noFill/>
        </p:spPr>
        <p:txBody>
          <a:bodyPr wrap="square" rtlCol="0">
            <a:spAutoFit/>
          </a:bodyPr>
          <a:lstStyle/>
          <a:p>
            <a:pPr algn="just"/>
            <a:r>
              <a:rPr lang="en-US" sz="1600" b="1" u="sng" dirty="0"/>
              <a:t>Data Visualization &amp; Exploration to understand missing data:</a:t>
            </a:r>
          </a:p>
          <a:p>
            <a:pPr marL="285750" indent="-285750" algn="just">
              <a:buFont typeface="Wingdings" panose="05000000000000000000" pitchFamily="2" charset="2"/>
              <a:buChar char="§"/>
            </a:pPr>
            <a:r>
              <a:rPr lang="en-US" sz="1600" dirty="0"/>
              <a:t>How many missing values per column/feature? </a:t>
            </a:r>
          </a:p>
          <a:p>
            <a:pPr marL="285750" indent="-285750" algn="just">
              <a:buFont typeface="Wingdings" panose="05000000000000000000" pitchFamily="2" charset="2"/>
              <a:buChar char="§"/>
            </a:pPr>
            <a:r>
              <a:rPr lang="en-US" sz="1600" dirty="0"/>
              <a:t>Are the missing values spread evenly or consecutive or periodic?</a:t>
            </a:r>
          </a:p>
          <a:p>
            <a:pPr marL="285750" indent="-285750" algn="just">
              <a:buFont typeface="Wingdings" panose="05000000000000000000" pitchFamily="2" charset="2"/>
              <a:buChar char="§"/>
            </a:pPr>
            <a:r>
              <a:rPr lang="en-US" sz="1600" dirty="0"/>
              <a:t>Is there a correlation between missing values of different columns? </a:t>
            </a:r>
          </a:p>
        </p:txBody>
      </p:sp>
      <p:sp>
        <p:nvSpPr>
          <p:cNvPr id="18" name="TextBox 17">
            <a:extLst>
              <a:ext uri="{FF2B5EF4-FFF2-40B4-BE49-F238E27FC236}">
                <a16:creationId xmlns:a16="http://schemas.microsoft.com/office/drawing/2014/main" id="{FFF1E12A-F9ED-4BD7-AD4A-81ACF6EB46E1}"/>
              </a:ext>
            </a:extLst>
          </p:cNvPr>
          <p:cNvSpPr txBox="1"/>
          <p:nvPr/>
        </p:nvSpPr>
        <p:spPr>
          <a:xfrm>
            <a:off x="281400" y="185528"/>
            <a:ext cx="6061435" cy="646331"/>
          </a:xfrm>
          <a:prstGeom prst="rect">
            <a:avLst/>
          </a:prstGeom>
          <a:noFill/>
        </p:spPr>
        <p:txBody>
          <a:bodyPr wrap="square" rtlCol="0">
            <a:spAutoFit/>
          </a:bodyPr>
          <a:lstStyle/>
          <a:p>
            <a:r>
              <a:rPr lang="en-US" b="1" dirty="0">
                <a:solidFill>
                  <a:schemeClr val="accent6"/>
                </a:solidFill>
              </a:rPr>
              <a:t>Data Preparation – Identifying &amp; Handling Missing Values</a:t>
            </a:r>
          </a:p>
        </p:txBody>
      </p:sp>
    </p:spTree>
    <p:extLst>
      <p:ext uri="{BB962C8B-B14F-4D97-AF65-F5344CB8AC3E}">
        <p14:creationId xmlns:p14="http://schemas.microsoft.com/office/powerpoint/2010/main" val="172225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1CCC97-8E23-4FBF-B9BB-461962B7FFA0}"/>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The method of handling missing values depends on why it is missing, how much is missing and pattern of missing values</a:t>
            </a:r>
          </a:p>
        </p:txBody>
      </p:sp>
      <p:sp>
        <p:nvSpPr>
          <p:cNvPr id="5" name="TextBox 4">
            <a:extLst>
              <a:ext uri="{FF2B5EF4-FFF2-40B4-BE49-F238E27FC236}">
                <a16:creationId xmlns:a16="http://schemas.microsoft.com/office/drawing/2014/main" id="{D0A9FCE3-B8A5-42CD-BCCF-A89C84B9A3F6}"/>
              </a:ext>
            </a:extLst>
          </p:cNvPr>
          <p:cNvSpPr txBox="1"/>
          <p:nvPr/>
        </p:nvSpPr>
        <p:spPr>
          <a:xfrm>
            <a:off x="220416" y="946654"/>
            <a:ext cx="7189845" cy="3293209"/>
          </a:xfrm>
          <a:prstGeom prst="rect">
            <a:avLst/>
          </a:prstGeom>
          <a:noFill/>
        </p:spPr>
        <p:txBody>
          <a:bodyPr wrap="square" rtlCol="0">
            <a:spAutoFit/>
          </a:bodyPr>
          <a:lstStyle/>
          <a:p>
            <a:pPr algn="just"/>
            <a:r>
              <a:rPr lang="en-US" sz="1600" b="1" u="sng" dirty="0"/>
              <a:t>Handling Missing Values: </a:t>
            </a:r>
          </a:p>
          <a:p>
            <a:pPr marL="285750" indent="-285750" algn="just">
              <a:buFont typeface="Wingdings" panose="05000000000000000000" pitchFamily="2" charset="2"/>
              <a:buChar char="§"/>
            </a:pPr>
            <a:r>
              <a:rPr lang="en-US" sz="1600" dirty="0"/>
              <a:t>Delete row/column – if most features are </a:t>
            </a:r>
            <a:r>
              <a:rPr lang="en-US" sz="1600" dirty="0" err="1"/>
              <a:t>NaN</a:t>
            </a:r>
            <a:r>
              <a:rPr lang="en-US" sz="1600" dirty="0"/>
              <a:t> for a row or most data points are </a:t>
            </a:r>
            <a:r>
              <a:rPr lang="en-US" sz="1600" dirty="0" err="1"/>
              <a:t>NaN</a:t>
            </a:r>
            <a:r>
              <a:rPr lang="en-US" sz="1600" dirty="0"/>
              <a:t> for a feature – only if missing data is less and </a:t>
            </a:r>
            <a:r>
              <a:rPr lang="en-US" sz="1600"/>
              <a:t>feature is </a:t>
            </a:r>
            <a:r>
              <a:rPr lang="en-US" sz="1600" dirty="0"/>
              <a:t>not important.</a:t>
            </a:r>
          </a:p>
          <a:p>
            <a:pPr marL="285750" indent="-285750" algn="just">
              <a:buFont typeface="Wingdings" panose="05000000000000000000" pitchFamily="2" charset="2"/>
              <a:buChar char="§"/>
            </a:pPr>
            <a:r>
              <a:rPr lang="en-US" sz="1600" dirty="0"/>
              <a:t>Imputing with mean/median/ – disregards/weakens the relationship/correlation of given feature with other features – For data with outliers, prefer median imputation over mean.</a:t>
            </a:r>
          </a:p>
          <a:p>
            <a:pPr marL="285750" indent="-285750" algn="just">
              <a:buFont typeface="Wingdings" panose="05000000000000000000" pitchFamily="2" charset="2"/>
              <a:buChar char="§"/>
            </a:pPr>
            <a:r>
              <a:rPr lang="en-US" sz="1600" dirty="0"/>
              <a:t>Interpolation – backward fill, forward fill, linear interpolation, seasonal mean – Sequential (Time Series) data</a:t>
            </a:r>
          </a:p>
          <a:p>
            <a:pPr marL="285750" indent="-285750" algn="just">
              <a:buFont typeface="Wingdings" panose="05000000000000000000" pitchFamily="2" charset="2"/>
              <a:buChar char="§"/>
            </a:pPr>
            <a:r>
              <a:rPr lang="en-US" sz="1600" dirty="0"/>
              <a:t>Prediction missing values using a Model – Increases correlation and bias in the data</a:t>
            </a:r>
            <a:endParaRPr lang="en-US" sz="1600" b="1" dirty="0"/>
          </a:p>
          <a:p>
            <a:pPr marL="285750" indent="-285750" algn="just">
              <a:buFont typeface="Wingdings" panose="05000000000000000000" pitchFamily="2" charset="2"/>
              <a:buChar char="§"/>
            </a:pPr>
            <a:r>
              <a:rPr lang="en-US" sz="1600" dirty="0"/>
              <a:t>For Categorical Variables:</a:t>
            </a:r>
          </a:p>
          <a:p>
            <a:pPr marL="742916" lvl="1" indent="-285750" algn="just">
              <a:buFont typeface="Wingdings" panose="05000000000000000000" pitchFamily="2" charset="2"/>
              <a:buChar char="§"/>
            </a:pPr>
            <a:r>
              <a:rPr lang="en-US" sz="1600" dirty="0"/>
              <a:t>Mode (most frequent category)</a:t>
            </a:r>
          </a:p>
          <a:p>
            <a:pPr marL="742916" lvl="1" indent="-285750" algn="just">
              <a:buFont typeface="Wingdings" panose="05000000000000000000" pitchFamily="2" charset="2"/>
              <a:buChar char="§"/>
            </a:pPr>
            <a:r>
              <a:rPr lang="en-US" sz="1600" dirty="0"/>
              <a:t>Separate category for missing values</a:t>
            </a:r>
          </a:p>
        </p:txBody>
      </p:sp>
      <p:sp>
        <p:nvSpPr>
          <p:cNvPr id="18" name="TextBox 17">
            <a:extLst>
              <a:ext uri="{FF2B5EF4-FFF2-40B4-BE49-F238E27FC236}">
                <a16:creationId xmlns:a16="http://schemas.microsoft.com/office/drawing/2014/main" id="{FFF1E12A-F9ED-4BD7-AD4A-81ACF6EB46E1}"/>
              </a:ext>
            </a:extLst>
          </p:cNvPr>
          <p:cNvSpPr txBox="1"/>
          <p:nvPr/>
        </p:nvSpPr>
        <p:spPr>
          <a:xfrm>
            <a:off x="281400" y="185528"/>
            <a:ext cx="6061435" cy="646331"/>
          </a:xfrm>
          <a:prstGeom prst="rect">
            <a:avLst/>
          </a:prstGeom>
          <a:noFill/>
        </p:spPr>
        <p:txBody>
          <a:bodyPr wrap="square" rtlCol="0">
            <a:spAutoFit/>
          </a:bodyPr>
          <a:lstStyle/>
          <a:p>
            <a:r>
              <a:rPr lang="en-US" b="1" dirty="0">
                <a:solidFill>
                  <a:schemeClr val="accent6"/>
                </a:solidFill>
              </a:rPr>
              <a:t>Data Preparation – Identifying &amp; Handling Missing Values</a:t>
            </a:r>
          </a:p>
        </p:txBody>
      </p:sp>
      <p:grpSp>
        <p:nvGrpSpPr>
          <p:cNvPr id="7" name="Group 6">
            <a:extLst>
              <a:ext uri="{FF2B5EF4-FFF2-40B4-BE49-F238E27FC236}">
                <a16:creationId xmlns:a16="http://schemas.microsoft.com/office/drawing/2014/main" id="{5CD26A9F-DE9A-474A-8271-14CAA8B72680}"/>
              </a:ext>
            </a:extLst>
          </p:cNvPr>
          <p:cNvGrpSpPr/>
          <p:nvPr/>
        </p:nvGrpSpPr>
        <p:grpSpPr>
          <a:xfrm>
            <a:off x="7766362" y="3428939"/>
            <a:ext cx="4425638" cy="2595284"/>
            <a:chOff x="6991228" y="2957794"/>
            <a:chExt cx="5207540" cy="3066490"/>
          </a:xfrm>
        </p:grpSpPr>
        <p:pic>
          <p:nvPicPr>
            <p:cNvPr id="2050" name="Picture 2">
              <a:extLst>
                <a:ext uri="{FF2B5EF4-FFF2-40B4-BE49-F238E27FC236}">
                  <a16:creationId xmlns:a16="http://schemas.microsoft.com/office/drawing/2014/main" id="{81078EF1-FA5E-43D0-A6D2-937A32FC5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2806" y="2957794"/>
              <a:ext cx="4904384" cy="27927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D64823-78CB-4D08-A6AC-8694C2736E87}"/>
                </a:ext>
              </a:extLst>
            </p:cNvPr>
            <p:cNvSpPr txBox="1"/>
            <p:nvPr/>
          </p:nvSpPr>
          <p:spPr>
            <a:xfrm>
              <a:off x="6991228" y="5716507"/>
              <a:ext cx="5207540" cy="307777"/>
            </a:xfrm>
            <a:prstGeom prst="rect">
              <a:avLst/>
            </a:prstGeom>
            <a:noFill/>
          </p:spPr>
          <p:txBody>
            <a:bodyPr wrap="square" rtlCol="0">
              <a:spAutoFit/>
            </a:bodyPr>
            <a:lstStyle/>
            <a:p>
              <a:pPr algn="ctr"/>
              <a:r>
                <a:rPr lang="en-US" sz="1400" dirty="0"/>
                <a:t>Predicting missing values using a model</a:t>
              </a:r>
            </a:p>
          </p:txBody>
        </p:sp>
      </p:grpSp>
      <p:grpSp>
        <p:nvGrpSpPr>
          <p:cNvPr id="10" name="Group 9">
            <a:extLst>
              <a:ext uri="{FF2B5EF4-FFF2-40B4-BE49-F238E27FC236}">
                <a16:creationId xmlns:a16="http://schemas.microsoft.com/office/drawing/2014/main" id="{D362F085-61B8-46A1-BF2A-1B171242AD67}"/>
              </a:ext>
            </a:extLst>
          </p:cNvPr>
          <p:cNvGrpSpPr/>
          <p:nvPr/>
        </p:nvGrpSpPr>
        <p:grpSpPr>
          <a:xfrm>
            <a:off x="4523361" y="3428762"/>
            <a:ext cx="3354727" cy="2595638"/>
            <a:chOff x="8346332" y="101533"/>
            <a:chExt cx="3845668" cy="3020025"/>
          </a:xfrm>
        </p:grpSpPr>
        <p:pic>
          <p:nvPicPr>
            <p:cNvPr id="3" name="Picture 2">
              <a:extLst>
                <a:ext uri="{FF2B5EF4-FFF2-40B4-BE49-F238E27FC236}">
                  <a16:creationId xmlns:a16="http://schemas.microsoft.com/office/drawing/2014/main" id="{19BDC150-58D1-464B-9562-2930A6E661E8}"/>
                </a:ext>
              </a:extLst>
            </p:cNvPr>
            <p:cNvPicPr>
              <a:picLocks noChangeAspect="1"/>
            </p:cNvPicPr>
            <p:nvPr/>
          </p:nvPicPr>
          <p:blipFill>
            <a:blip r:embed="rId4"/>
            <a:stretch>
              <a:fillRect/>
            </a:stretch>
          </p:blipFill>
          <p:spPr>
            <a:xfrm>
              <a:off x="8673007" y="101533"/>
              <a:ext cx="3214475" cy="2714445"/>
            </a:xfrm>
            <a:prstGeom prst="rect">
              <a:avLst/>
            </a:prstGeom>
          </p:spPr>
        </p:pic>
        <p:sp>
          <p:nvSpPr>
            <p:cNvPr id="8" name="TextBox 7">
              <a:extLst>
                <a:ext uri="{FF2B5EF4-FFF2-40B4-BE49-F238E27FC236}">
                  <a16:creationId xmlns:a16="http://schemas.microsoft.com/office/drawing/2014/main" id="{052421C2-765F-4A69-AF1B-B7D2268060A3}"/>
                </a:ext>
              </a:extLst>
            </p:cNvPr>
            <p:cNvSpPr txBox="1"/>
            <p:nvPr/>
          </p:nvSpPr>
          <p:spPr>
            <a:xfrm>
              <a:off x="8346332" y="2813781"/>
              <a:ext cx="3845668" cy="307777"/>
            </a:xfrm>
            <a:prstGeom prst="rect">
              <a:avLst/>
            </a:prstGeom>
            <a:noFill/>
          </p:spPr>
          <p:txBody>
            <a:bodyPr wrap="square" rtlCol="0">
              <a:spAutoFit/>
            </a:bodyPr>
            <a:lstStyle/>
            <a:p>
              <a:pPr algn="ctr"/>
              <a:r>
                <a:rPr lang="en-US" sz="1400" dirty="0"/>
                <a:t>Separate Category for missing values</a:t>
              </a:r>
            </a:p>
          </p:txBody>
        </p:sp>
      </p:grpSp>
      <p:grpSp>
        <p:nvGrpSpPr>
          <p:cNvPr id="16" name="Group 15">
            <a:extLst>
              <a:ext uri="{FF2B5EF4-FFF2-40B4-BE49-F238E27FC236}">
                <a16:creationId xmlns:a16="http://schemas.microsoft.com/office/drawing/2014/main" id="{008B4CD3-6851-4F17-8FD2-16D4C77A6020}"/>
              </a:ext>
            </a:extLst>
          </p:cNvPr>
          <p:cNvGrpSpPr/>
          <p:nvPr/>
        </p:nvGrpSpPr>
        <p:grpSpPr>
          <a:xfrm>
            <a:off x="7544016" y="661675"/>
            <a:ext cx="4899957" cy="1881665"/>
            <a:chOff x="6719219" y="1968242"/>
            <a:chExt cx="5077285" cy="1859430"/>
          </a:xfrm>
        </p:grpSpPr>
        <p:pic>
          <p:nvPicPr>
            <p:cNvPr id="17" name="Picture 16">
              <a:extLst>
                <a:ext uri="{FF2B5EF4-FFF2-40B4-BE49-F238E27FC236}">
                  <a16:creationId xmlns:a16="http://schemas.microsoft.com/office/drawing/2014/main" id="{A8FB54CD-3220-458B-BB25-80B580BE4BAF}"/>
                </a:ext>
              </a:extLst>
            </p:cNvPr>
            <p:cNvPicPr>
              <a:picLocks noChangeAspect="1"/>
            </p:cNvPicPr>
            <p:nvPr/>
          </p:nvPicPr>
          <p:blipFill>
            <a:blip r:embed="rId5"/>
            <a:stretch>
              <a:fillRect/>
            </a:stretch>
          </p:blipFill>
          <p:spPr>
            <a:xfrm>
              <a:off x="6719219" y="2468672"/>
              <a:ext cx="787299" cy="1314713"/>
            </a:xfrm>
            <a:prstGeom prst="rect">
              <a:avLst/>
            </a:prstGeom>
          </p:spPr>
        </p:pic>
        <p:pic>
          <p:nvPicPr>
            <p:cNvPr id="19" name="Picture 18">
              <a:extLst>
                <a:ext uri="{FF2B5EF4-FFF2-40B4-BE49-F238E27FC236}">
                  <a16:creationId xmlns:a16="http://schemas.microsoft.com/office/drawing/2014/main" id="{BF8CAEA4-3610-4B4E-9E30-5D89F9986BA8}"/>
                </a:ext>
              </a:extLst>
            </p:cNvPr>
            <p:cNvPicPr>
              <a:picLocks noChangeAspect="1"/>
            </p:cNvPicPr>
            <p:nvPr/>
          </p:nvPicPr>
          <p:blipFill>
            <a:blip r:embed="rId6"/>
            <a:stretch>
              <a:fillRect/>
            </a:stretch>
          </p:blipFill>
          <p:spPr>
            <a:xfrm>
              <a:off x="8099384" y="2468672"/>
              <a:ext cx="787299" cy="1339220"/>
            </a:xfrm>
            <a:prstGeom prst="rect">
              <a:avLst/>
            </a:prstGeom>
          </p:spPr>
        </p:pic>
        <p:cxnSp>
          <p:nvCxnSpPr>
            <p:cNvPr id="20" name="Straight Arrow Connector 19">
              <a:extLst>
                <a:ext uri="{FF2B5EF4-FFF2-40B4-BE49-F238E27FC236}">
                  <a16:creationId xmlns:a16="http://schemas.microsoft.com/office/drawing/2014/main" id="{76FEF648-40B2-4E0F-B771-7E803521E466}"/>
                </a:ext>
              </a:extLst>
            </p:cNvPr>
            <p:cNvCxnSpPr>
              <a:cxnSpLocks/>
            </p:cNvCxnSpPr>
            <p:nvPr/>
          </p:nvCxnSpPr>
          <p:spPr>
            <a:xfrm flipV="1">
              <a:off x="7639201" y="3126028"/>
              <a:ext cx="327499" cy="12254"/>
            </a:xfrm>
            <a:prstGeom prst="straightConnector1">
              <a:avLst/>
            </a:prstGeom>
            <a:noFill/>
            <a:ln w="6350" cap="flat" cmpd="sng" algn="ctr">
              <a:solidFill>
                <a:sysClr val="windowText" lastClr="000000"/>
              </a:solidFill>
              <a:prstDash val="solid"/>
              <a:miter lim="800000"/>
              <a:tailEnd type="triangle"/>
            </a:ln>
            <a:effectLst/>
          </p:spPr>
        </p:cxnSp>
        <p:pic>
          <p:nvPicPr>
            <p:cNvPr id="21" name="Picture 20">
              <a:extLst>
                <a:ext uri="{FF2B5EF4-FFF2-40B4-BE49-F238E27FC236}">
                  <a16:creationId xmlns:a16="http://schemas.microsoft.com/office/drawing/2014/main" id="{5CD829C0-B5CC-449C-B8C0-EA86F416263C}"/>
                </a:ext>
              </a:extLst>
            </p:cNvPr>
            <p:cNvPicPr>
              <a:picLocks noChangeAspect="1"/>
            </p:cNvPicPr>
            <p:nvPr/>
          </p:nvPicPr>
          <p:blipFill>
            <a:blip r:embed="rId7"/>
            <a:stretch>
              <a:fillRect/>
            </a:stretch>
          </p:blipFill>
          <p:spPr>
            <a:xfrm>
              <a:off x="9408689" y="2477061"/>
              <a:ext cx="734543" cy="1350611"/>
            </a:xfrm>
            <a:prstGeom prst="rect">
              <a:avLst/>
            </a:prstGeom>
          </p:spPr>
        </p:pic>
        <p:pic>
          <p:nvPicPr>
            <p:cNvPr id="22" name="Picture 21">
              <a:extLst>
                <a:ext uri="{FF2B5EF4-FFF2-40B4-BE49-F238E27FC236}">
                  <a16:creationId xmlns:a16="http://schemas.microsoft.com/office/drawing/2014/main" id="{2DEEE328-235A-4DF1-858B-B0BFC011DBEA}"/>
                </a:ext>
              </a:extLst>
            </p:cNvPr>
            <p:cNvPicPr>
              <a:picLocks noChangeAspect="1"/>
            </p:cNvPicPr>
            <p:nvPr/>
          </p:nvPicPr>
          <p:blipFill rotWithShape="1">
            <a:blip r:embed="rId8"/>
            <a:srcRect l="15659"/>
            <a:stretch/>
          </p:blipFill>
          <p:spPr>
            <a:xfrm>
              <a:off x="10622020" y="2501568"/>
              <a:ext cx="734543" cy="1314713"/>
            </a:xfrm>
            <a:prstGeom prst="rect">
              <a:avLst/>
            </a:prstGeom>
          </p:spPr>
        </p:pic>
        <p:sp>
          <p:nvSpPr>
            <p:cNvPr id="23" name="TextBox 22">
              <a:extLst>
                <a:ext uri="{FF2B5EF4-FFF2-40B4-BE49-F238E27FC236}">
                  <a16:creationId xmlns:a16="http://schemas.microsoft.com/office/drawing/2014/main" id="{94B16306-EAE3-461B-B6C0-33A7348D6765}"/>
                </a:ext>
              </a:extLst>
            </p:cNvPr>
            <p:cNvSpPr txBox="1"/>
            <p:nvPr/>
          </p:nvSpPr>
          <p:spPr>
            <a:xfrm>
              <a:off x="6719219" y="2081579"/>
              <a:ext cx="107449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rPr>
                <a:t>Example</a:t>
              </a:r>
            </a:p>
          </p:txBody>
        </p:sp>
        <p:sp>
          <p:nvSpPr>
            <p:cNvPr id="24" name="TextBox 23">
              <a:extLst>
                <a:ext uri="{FF2B5EF4-FFF2-40B4-BE49-F238E27FC236}">
                  <a16:creationId xmlns:a16="http://schemas.microsoft.com/office/drawing/2014/main" id="{B5ACBB95-EDDE-45DE-9DFF-99844E930148}"/>
                </a:ext>
              </a:extLst>
            </p:cNvPr>
            <p:cNvSpPr txBox="1"/>
            <p:nvPr/>
          </p:nvSpPr>
          <p:spPr>
            <a:xfrm>
              <a:off x="7865428" y="2081933"/>
              <a:ext cx="123419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rPr>
                <a:t>1. </a:t>
              </a:r>
              <a:r>
                <a:rPr kumimoji="0" lang="en-US" sz="1400" b="0" i="0" u="none" strike="noStrike" kern="0" cap="none" spc="0" normalizeH="0" baseline="0" noProof="0" err="1">
                  <a:ln>
                    <a:noFill/>
                  </a:ln>
                  <a:solidFill>
                    <a:prstClr val="black"/>
                  </a:solidFill>
                  <a:effectLst/>
                  <a:uLnTx/>
                  <a:uFillTx/>
                </a:rPr>
                <a:t>df.dropna</a:t>
              </a:r>
              <a:r>
                <a:rPr kumimoji="0" lang="en-US" sz="1400" b="0" i="0" u="none" strike="noStrike" kern="0" cap="none" spc="0" normalizeH="0" baseline="0" noProof="0">
                  <a:ln>
                    <a:noFill/>
                  </a:ln>
                  <a:solidFill>
                    <a:prstClr val="black"/>
                  </a:solidFill>
                  <a:effectLst/>
                  <a:uLnTx/>
                  <a:uFillTx/>
                </a:rPr>
                <a:t>()</a:t>
              </a:r>
            </a:p>
          </p:txBody>
        </p:sp>
        <p:sp>
          <p:nvSpPr>
            <p:cNvPr id="25" name="TextBox 24">
              <a:extLst>
                <a:ext uri="{FF2B5EF4-FFF2-40B4-BE49-F238E27FC236}">
                  <a16:creationId xmlns:a16="http://schemas.microsoft.com/office/drawing/2014/main" id="{C3AFA0EC-2284-4E20-A3D4-F6A2F260D1E0}"/>
                </a:ext>
              </a:extLst>
            </p:cNvPr>
            <p:cNvSpPr txBox="1"/>
            <p:nvPr/>
          </p:nvSpPr>
          <p:spPr>
            <a:xfrm>
              <a:off x="9192356" y="1988244"/>
              <a:ext cx="132327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rPr>
                <a:t>2.  </a:t>
              </a:r>
              <a:r>
                <a:rPr kumimoji="0" lang="en-US" sz="1400" b="0" i="0" u="none" strike="noStrike" kern="0" cap="none" spc="0" normalizeH="0" baseline="0" noProof="0" err="1">
                  <a:ln>
                    <a:noFill/>
                  </a:ln>
                  <a:solidFill>
                    <a:prstClr val="black"/>
                  </a:solidFill>
                  <a:effectLst/>
                  <a:uLnTx/>
                  <a:uFillTx/>
                </a:rPr>
                <a:t>df.fillna</a:t>
              </a:r>
              <a:r>
                <a:rPr kumimoji="0" lang="en-US" sz="1400" b="0" i="0" u="none" strike="noStrike" kern="0" cap="none" spc="0" normalizeH="0" baseline="0" noProof="0">
                  <a:ln>
                    <a:noFill/>
                  </a:ln>
                  <a:solidFill>
                    <a:prstClr val="black"/>
                  </a:solidFill>
                  <a:effectLst/>
                  <a:uLnTx/>
                  <a:uFillTx/>
                </a:rPr>
                <a:t> (method= </a:t>
              </a:r>
              <a:r>
                <a:rPr kumimoji="0" lang="en-US" sz="1400" b="0" i="0" u="none" strike="noStrike" kern="0" cap="none" spc="0" normalizeH="0" baseline="0" noProof="0" err="1">
                  <a:ln>
                    <a:noFill/>
                  </a:ln>
                  <a:solidFill>
                    <a:prstClr val="black"/>
                  </a:solidFill>
                  <a:effectLst/>
                  <a:uLnTx/>
                  <a:uFillTx/>
                </a:rPr>
                <a:t>bfill</a:t>
              </a:r>
              <a:r>
                <a:rPr kumimoji="0" lang="en-US" sz="1400" b="0" i="0" u="none" strike="noStrike" kern="0" cap="none" spc="0" normalizeH="0" baseline="0" noProof="0">
                  <a:ln>
                    <a:noFill/>
                  </a:ln>
                  <a:solidFill>
                    <a:prstClr val="black"/>
                  </a:solidFill>
                  <a:effectLst/>
                  <a:uLnTx/>
                  <a:uFillTx/>
                </a:rPr>
                <a:t>)</a:t>
              </a:r>
            </a:p>
          </p:txBody>
        </p:sp>
        <p:sp>
          <p:nvSpPr>
            <p:cNvPr id="26" name="TextBox 25">
              <a:extLst>
                <a:ext uri="{FF2B5EF4-FFF2-40B4-BE49-F238E27FC236}">
                  <a16:creationId xmlns:a16="http://schemas.microsoft.com/office/drawing/2014/main" id="{578DF25A-5887-4049-8FF5-B0A8130A806D}"/>
                </a:ext>
              </a:extLst>
            </p:cNvPr>
            <p:cNvSpPr txBox="1"/>
            <p:nvPr/>
          </p:nvSpPr>
          <p:spPr>
            <a:xfrm>
              <a:off x="10473229" y="1968242"/>
              <a:ext cx="132327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rPr>
                <a:t>3.  </a:t>
              </a:r>
              <a:r>
                <a:rPr kumimoji="0" lang="en-US" sz="1400" b="0" i="0" u="none" strike="noStrike" kern="0" cap="none" spc="0" normalizeH="0" baseline="0" noProof="0" err="1">
                  <a:ln>
                    <a:noFill/>
                  </a:ln>
                  <a:solidFill>
                    <a:prstClr val="black"/>
                  </a:solidFill>
                  <a:effectLst/>
                  <a:uLnTx/>
                  <a:uFillTx/>
                </a:rPr>
                <a:t>df.fillna</a:t>
              </a:r>
              <a:r>
                <a:rPr kumimoji="0" lang="en-US" sz="1400" b="0" i="0" u="none" strike="noStrike" kern="0" cap="none" spc="0" normalizeH="0" baseline="0" noProof="0">
                  <a:ln>
                    <a:noFill/>
                  </a:ln>
                  <a:solidFill>
                    <a:prstClr val="black"/>
                  </a:solidFill>
                  <a:effectLst/>
                  <a:uLnTx/>
                  <a:uFillTx/>
                </a:rPr>
                <a:t> (value=0)</a:t>
              </a:r>
            </a:p>
          </p:txBody>
        </p:sp>
      </p:grpSp>
    </p:spTree>
    <p:extLst>
      <p:ext uri="{BB962C8B-B14F-4D97-AF65-F5344CB8AC3E}">
        <p14:creationId xmlns:p14="http://schemas.microsoft.com/office/powerpoint/2010/main" val="380230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en Should You Delete Outliers from a Data Set? - Atlan | Humans of Data">
            <a:extLst>
              <a:ext uri="{FF2B5EF4-FFF2-40B4-BE49-F238E27FC236}">
                <a16:creationId xmlns:a16="http://schemas.microsoft.com/office/drawing/2014/main" id="{B3D378F8-A8CC-44E0-9D9F-482224928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435" y="160256"/>
            <a:ext cx="3747708" cy="2790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utlier detection with Boxplots. In descriptive statistics, a box plot… |  by Vishal Agarwal | Medium">
            <a:extLst>
              <a:ext uri="{FF2B5EF4-FFF2-40B4-BE49-F238E27FC236}">
                <a16:creationId xmlns:a16="http://schemas.microsoft.com/office/drawing/2014/main" id="{100F2A17-0A0B-4977-A571-FE0DAA0C6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065" y="3233395"/>
            <a:ext cx="5223078" cy="26115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599918-9240-4A3D-A281-0F0BCCE6B1B9}"/>
              </a:ext>
            </a:extLst>
          </p:cNvPr>
          <p:cNvSpPr txBox="1"/>
          <p:nvPr/>
        </p:nvSpPr>
        <p:spPr>
          <a:xfrm>
            <a:off x="248857" y="682475"/>
            <a:ext cx="5953991" cy="4278094"/>
          </a:xfrm>
          <a:prstGeom prst="rect">
            <a:avLst/>
          </a:prstGeom>
          <a:noFill/>
        </p:spPr>
        <p:txBody>
          <a:bodyPr wrap="square" rtlCol="0">
            <a:spAutoFit/>
          </a:bodyPr>
          <a:lstStyle/>
          <a:p>
            <a:pPr algn="just"/>
            <a:r>
              <a:rPr lang="en-US" sz="1600" dirty="0"/>
              <a:t>Outliers can be identified when plotting the data distribution or using a boxplot where the outliers lie outside the “whiskers”. </a:t>
            </a:r>
          </a:p>
          <a:p>
            <a:pPr algn="just"/>
            <a:endParaRPr lang="en-US" sz="1600" dirty="0"/>
          </a:p>
          <a:p>
            <a:pPr algn="just"/>
            <a:r>
              <a:rPr lang="en-US" sz="1600" b="1" u="sng" dirty="0"/>
              <a:t>Handling Outliers:</a:t>
            </a:r>
          </a:p>
          <a:p>
            <a:pPr marL="285750" indent="-285750" algn="just">
              <a:buFont typeface="Wingdings" panose="05000000000000000000" pitchFamily="2" charset="2"/>
              <a:buChar char="§"/>
            </a:pPr>
            <a:r>
              <a:rPr lang="en-US" sz="1600" u="sng" dirty="0"/>
              <a:t>Removal:</a:t>
            </a:r>
            <a:r>
              <a:rPr lang="en-US" sz="1600" dirty="0"/>
              <a:t> Outlier-containing entries are deleted from the distribution provided there aren’t too many outliers.</a:t>
            </a:r>
          </a:p>
          <a:p>
            <a:pPr marL="285750" indent="-285750" algn="just">
              <a:buFont typeface="Wingdings" panose="05000000000000000000" pitchFamily="2" charset="2"/>
              <a:buChar char="§"/>
            </a:pPr>
            <a:r>
              <a:rPr lang="en-US" sz="1600" u="sng" dirty="0"/>
              <a:t>Replacing values: </a:t>
            </a:r>
            <a:r>
              <a:rPr lang="en-US" sz="1600" dirty="0"/>
              <a:t> Alternatively, the outliers could be handled as missing values and replaced with suitable imputation (median or prediction).</a:t>
            </a:r>
          </a:p>
          <a:p>
            <a:pPr marL="285750" indent="-285750" algn="just">
              <a:buFont typeface="Wingdings" panose="05000000000000000000" pitchFamily="2" charset="2"/>
              <a:buChar char="§"/>
            </a:pPr>
            <a:r>
              <a:rPr lang="en-US" sz="1600" u="sng" dirty="0"/>
              <a:t>Capping/Clipping:</a:t>
            </a:r>
            <a:r>
              <a:rPr lang="en-US" sz="1600" dirty="0"/>
              <a:t> Using an arbitrary value or a value from a variable distribution to replace the maximum and minimum values.</a:t>
            </a:r>
          </a:p>
          <a:p>
            <a:pPr marL="285750" indent="-285750" algn="just">
              <a:buFont typeface="Wingdings" panose="05000000000000000000" pitchFamily="2" charset="2"/>
              <a:buChar char="§"/>
            </a:pPr>
            <a:r>
              <a:rPr lang="en-US" sz="1600" u="sng" dirty="0"/>
              <a:t>Discretization:</a:t>
            </a:r>
            <a:r>
              <a:rPr lang="en-US" sz="1600" dirty="0"/>
              <a:t> Discretization is the process of converting continuous variables, models, and functions into discrete ones. This is accomplished by constructing a series of continuous intervals (or bins) that span the range of our desired variable/model/function.</a:t>
            </a:r>
          </a:p>
          <a:p>
            <a:pPr algn="just"/>
            <a:endParaRPr lang="en-US" sz="1600" dirty="0"/>
          </a:p>
        </p:txBody>
      </p:sp>
      <p:sp>
        <p:nvSpPr>
          <p:cNvPr id="7" name="TextBox 6">
            <a:extLst>
              <a:ext uri="{FF2B5EF4-FFF2-40B4-BE49-F238E27FC236}">
                <a16:creationId xmlns:a16="http://schemas.microsoft.com/office/drawing/2014/main" id="{FBB1803A-77BD-4D9B-834C-4385182EF3A7}"/>
              </a:ext>
            </a:extLst>
          </p:cNvPr>
          <p:cNvSpPr txBox="1"/>
          <p:nvPr/>
        </p:nvSpPr>
        <p:spPr>
          <a:xfrm>
            <a:off x="281400" y="185528"/>
            <a:ext cx="6061435" cy="367645"/>
          </a:xfrm>
          <a:prstGeom prst="rect">
            <a:avLst/>
          </a:prstGeom>
          <a:noFill/>
        </p:spPr>
        <p:txBody>
          <a:bodyPr wrap="square" rtlCol="0">
            <a:spAutoFit/>
          </a:bodyPr>
          <a:lstStyle/>
          <a:p>
            <a:r>
              <a:rPr lang="en-US" b="1" dirty="0">
                <a:solidFill>
                  <a:schemeClr val="accent6"/>
                </a:solidFill>
              </a:rPr>
              <a:t>Data Preparation – Identifying &amp; Handling Outliers</a:t>
            </a:r>
          </a:p>
        </p:txBody>
      </p:sp>
      <p:sp>
        <p:nvSpPr>
          <p:cNvPr id="9" name="Rectangle 8">
            <a:extLst>
              <a:ext uri="{FF2B5EF4-FFF2-40B4-BE49-F238E27FC236}">
                <a16:creationId xmlns:a16="http://schemas.microsoft.com/office/drawing/2014/main" id="{C8E4C1A5-D25A-4D78-A533-0F82E0066A3D}"/>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Identifying outliers and treating them requires domain knowledge apart from statistical methods.</a:t>
            </a:r>
          </a:p>
        </p:txBody>
      </p:sp>
    </p:spTree>
    <p:extLst>
      <p:ext uri="{BB962C8B-B14F-4D97-AF65-F5344CB8AC3E}">
        <p14:creationId xmlns:p14="http://schemas.microsoft.com/office/powerpoint/2010/main" val="1822917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C59549-9D67-4F3E-B672-1134F5D5196D}"/>
              </a:ext>
            </a:extLst>
          </p:cNvPr>
          <p:cNvPicPr>
            <a:picLocks noChangeAspect="1"/>
          </p:cNvPicPr>
          <p:nvPr/>
        </p:nvPicPr>
        <p:blipFill>
          <a:blip r:embed="rId3"/>
          <a:stretch>
            <a:fillRect/>
          </a:stretch>
        </p:blipFill>
        <p:spPr>
          <a:xfrm>
            <a:off x="7590542" y="124216"/>
            <a:ext cx="4130403" cy="5942569"/>
          </a:xfrm>
          <a:prstGeom prst="rect">
            <a:avLst/>
          </a:prstGeom>
        </p:spPr>
      </p:pic>
      <p:pic>
        <p:nvPicPr>
          <p:cNvPr id="5122" name="Picture 2" descr="Machine Learning: When to perform a Feature Scaling? - atoti">
            <a:extLst>
              <a:ext uri="{FF2B5EF4-FFF2-40B4-BE49-F238E27FC236}">
                <a16:creationId xmlns:a16="http://schemas.microsoft.com/office/drawing/2014/main" id="{278754F4-2CF1-4FA0-9074-CE841110A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01" y="917879"/>
            <a:ext cx="6901295" cy="26860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01760FD-9DAF-463A-8755-3235E44DA275}"/>
              </a:ext>
            </a:extLst>
          </p:cNvPr>
          <p:cNvSpPr/>
          <p:nvPr/>
        </p:nvSpPr>
        <p:spPr>
          <a:xfrm>
            <a:off x="389106" y="6221700"/>
            <a:ext cx="11322996" cy="53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Without feature scaling, models like </a:t>
            </a:r>
            <a:r>
              <a:rPr lang="en-US" dirty="0" err="1"/>
              <a:t>kNN</a:t>
            </a:r>
            <a:r>
              <a:rPr lang="en-US" dirty="0"/>
              <a:t> estimate skewed distances ; Principal Components of PCA fail to capture the variance in the data ; Gradient Descent bounces around and does not converge to the optima quickly</a:t>
            </a:r>
          </a:p>
        </p:txBody>
      </p:sp>
      <p:pic>
        <p:nvPicPr>
          <p:cNvPr id="12" name="Picture 4" descr="Feature Scaling. Why do we use Feature Scaling in… | by Baran Aksakal |  Medium">
            <a:extLst>
              <a:ext uri="{FF2B5EF4-FFF2-40B4-BE49-F238E27FC236}">
                <a16:creationId xmlns:a16="http://schemas.microsoft.com/office/drawing/2014/main" id="{603044C5-C22D-4E4C-BD9D-82E58C28F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946" y="3758843"/>
            <a:ext cx="4294640" cy="23079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4D04BB8-1364-43A7-8AAC-BAF7FA387D55}"/>
              </a:ext>
            </a:extLst>
          </p:cNvPr>
          <p:cNvSpPr txBox="1"/>
          <p:nvPr/>
        </p:nvSpPr>
        <p:spPr>
          <a:xfrm>
            <a:off x="281400" y="185527"/>
            <a:ext cx="7899562" cy="369332"/>
          </a:xfrm>
          <a:prstGeom prst="rect">
            <a:avLst/>
          </a:prstGeom>
          <a:noFill/>
        </p:spPr>
        <p:txBody>
          <a:bodyPr wrap="square" rtlCol="0">
            <a:spAutoFit/>
          </a:bodyPr>
          <a:lstStyle/>
          <a:p>
            <a:r>
              <a:rPr lang="en-US" b="1" dirty="0">
                <a:solidFill>
                  <a:schemeClr val="accent6"/>
                </a:solidFill>
              </a:rPr>
              <a:t>Feature Scaling</a:t>
            </a:r>
          </a:p>
        </p:txBody>
      </p:sp>
      <p:sp>
        <p:nvSpPr>
          <p:cNvPr id="15" name="Content Placeholder 2">
            <a:extLst>
              <a:ext uri="{FF2B5EF4-FFF2-40B4-BE49-F238E27FC236}">
                <a16:creationId xmlns:a16="http://schemas.microsoft.com/office/drawing/2014/main" id="{F92C7DB1-40A9-4B1E-A543-4F26B3AC1EE0}"/>
              </a:ext>
            </a:extLst>
          </p:cNvPr>
          <p:cNvSpPr>
            <a:spLocks noGrp="1"/>
          </p:cNvSpPr>
          <p:nvPr>
            <p:ph idx="1"/>
          </p:nvPr>
        </p:nvSpPr>
        <p:spPr>
          <a:xfrm>
            <a:off x="226268" y="519005"/>
            <a:ext cx="7184401" cy="321416"/>
          </a:xfrm>
        </p:spPr>
        <p:txBody>
          <a:bodyPr>
            <a:noAutofit/>
          </a:bodyPr>
          <a:lstStyle/>
          <a:p>
            <a:pPr marL="0" indent="0">
              <a:buClrTx/>
              <a:buNone/>
            </a:pPr>
            <a:r>
              <a:rPr lang="en-US" sz="1600" b="1" u="sng" dirty="0">
                <a:latin typeface="+mn-lt"/>
              </a:rPr>
              <a:t>What happens in the absence of feature scaling?</a:t>
            </a:r>
            <a:r>
              <a:rPr lang="en-US" sz="1600" dirty="0">
                <a:latin typeface="+mn-lt"/>
              </a:rPr>
              <a:t> </a:t>
            </a:r>
          </a:p>
        </p:txBody>
      </p:sp>
    </p:spTree>
    <p:extLst>
      <p:ext uri="{BB962C8B-B14F-4D97-AF65-F5344CB8AC3E}">
        <p14:creationId xmlns:p14="http://schemas.microsoft.com/office/powerpoint/2010/main" val="1206050945"/>
      </p:ext>
    </p:extLst>
  </p:cSld>
  <p:clrMapOvr>
    <a:masterClrMapping/>
  </p:clrMapOvr>
</p:sld>
</file>

<file path=ppt/theme/theme1.xml><?xml version="1.0" encoding="utf-8"?>
<a:theme xmlns:a="http://schemas.openxmlformats.org/drawingml/2006/main" name="baa2021">
  <a:themeElements>
    <a:clrScheme name="Custom 3">
      <a:dk1>
        <a:srgbClr val="121212"/>
      </a:dk1>
      <a:lt1>
        <a:srgbClr val="FFFFFF"/>
      </a:lt1>
      <a:dk2>
        <a:srgbClr val="1C0087"/>
      </a:dk2>
      <a:lt2>
        <a:srgbClr val="0086EA"/>
      </a:lt2>
      <a:accent1>
        <a:srgbClr val="EE282A"/>
      </a:accent1>
      <a:accent2>
        <a:srgbClr val="162FB3"/>
      </a:accent2>
      <a:accent3>
        <a:srgbClr val="1D1E48"/>
      </a:accent3>
      <a:accent4>
        <a:srgbClr val="FA4616"/>
      </a:accent4>
      <a:accent5>
        <a:srgbClr val="E31C79"/>
      </a:accent5>
      <a:accent6>
        <a:srgbClr val="8212C3"/>
      </a:accent6>
      <a:hlink>
        <a:srgbClr val="162FB3"/>
      </a:hlink>
      <a:folHlink>
        <a:srgbClr val="FA461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sz="1600" dirty="0" smtClean="0">
            <a:solidFill>
              <a:schemeClr val="tx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a2021" id="{9A8B657E-3DBC-4A71-BDE2-3E8628EB0976}" vid="{88813DB3-4EE9-4DCC-BE75-B124879CF278}"/>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allery">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baa2021</Template>
  <TotalTime>15921</TotalTime>
  <Words>5267</Words>
  <Application>Microsoft Office PowerPoint</Application>
  <PresentationFormat>Widescreen</PresentationFormat>
  <Paragraphs>420</Paragraphs>
  <Slides>30</Slides>
  <Notes>26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30</vt:i4>
      </vt:variant>
    </vt:vector>
  </HeadingPairs>
  <TitlesOfParts>
    <vt:vector size="47" baseType="lpstr">
      <vt:lpstr>-apple-system</vt:lpstr>
      <vt:lpstr>Arial</vt:lpstr>
      <vt:lpstr>Calibri</vt:lpstr>
      <vt:lpstr>Calibri Light</vt:lpstr>
      <vt:lpstr>charter</vt:lpstr>
      <vt:lpstr>Gill Sans MT</vt:lpstr>
      <vt:lpstr>inherit</vt:lpstr>
      <vt:lpstr>Lato</vt:lpstr>
      <vt:lpstr>MathJax_Main</vt:lpstr>
      <vt:lpstr>MathJax_Math-italic</vt:lpstr>
      <vt:lpstr>montserrat-Light</vt:lpstr>
      <vt:lpstr>montserrat-Light</vt:lpstr>
      <vt:lpstr>open sans</vt:lpstr>
      <vt:lpstr>Wingdings</vt:lpstr>
      <vt:lpstr>baa2021</vt:lpstr>
      <vt:lpstr>Custom Design</vt:lpstr>
      <vt:lpstr>Gallery</vt:lpstr>
      <vt:lpstr>Feature Engineering</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APPENDIX</vt:lpstr>
      <vt:lpstr>ML Basics</vt:lpstr>
      <vt:lpstr>ML Basics</vt:lpstr>
      <vt:lpstr>ML Basics</vt:lpstr>
      <vt:lpstr>ML Basics</vt:lpstr>
      <vt:lpstr>ML Basics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Data Science Module</dc:title>
  <dc:creator>Bhardwaj, Snigdha</dc:creator>
  <cp:lastModifiedBy>Prabhakaron, Aditya</cp:lastModifiedBy>
  <cp:revision>2</cp:revision>
  <dcterms:created xsi:type="dcterms:W3CDTF">2021-07-06T16:23:26Z</dcterms:created>
  <dcterms:modified xsi:type="dcterms:W3CDTF">2022-09-06T05:00:23Z</dcterms:modified>
</cp:coreProperties>
</file>